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4"/>
  </p:sldMasterIdLst>
  <p:notesMasterIdLst>
    <p:notesMasterId r:id="rId16"/>
  </p:notesMasterIdLst>
  <p:handoutMasterIdLst>
    <p:handoutMasterId r:id="rId17"/>
  </p:handoutMasterIdLst>
  <p:sldIdLst>
    <p:sldId id="389" r:id="rId5"/>
    <p:sldId id="263" r:id="rId6"/>
    <p:sldId id="385" r:id="rId7"/>
    <p:sldId id="365" r:id="rId8"/>
    <p:sldId id="390" r:id="rId9"/>
    <p:sldId id="2145708222" r:id="rId10"/>
    <p:sldId id="394" r:id="rId11"/>
    <p:sldId id="2145708221" r:id="rId12"/>
    <p:sldId id="374" r:id="rId13"/>
    <p:sldId id="372" r:id="rId14"/>
    <p:sldId id="392" r:id="rId15"/>
  </p:sldIdLst>
  <p:sldSz cx="22718713" cy="12779375"/>
  <p:notesSz cx="9875838" cy="6670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22860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45720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68580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91440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114300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137160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160020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182880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4048" userDrawn="1">
          <p15:clr>
            <a:srgbClr val="A4A3A4"/>
          </p15:clr>
        </p15:guide>
        <p15:guide id="2" pos="71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17CD4B-CA4E-8EC9-A042-67AA5245B4FB}" name="SYKES, Matt" initials="SM" userId="S::matt.sykes@ndis.gov.au::a8aca385-6ad2-4583-a245-8d04c82d2512" providerId="AD"/>
  <p188:author id="{80D88057-8B42-23A8-30AD-DE68377BAAC5}" name="Blachford, Bridie" initials="BB" userId="S::Bridie.BLACHFORD@ndis.gov.au::0f3f2257-821f-4012-ba65-805e10d128b2" providerId="AD"/>
  <p188:author id="{680C926B-8777-3ACE-92DC-3AD9B86D0196}" name="ROSENTHAL, Alexandria" initials="RA" userId="S::ALEXANDRIA.ROSENTHAL@NDIS.GOV.AU::f2b60f08-9707-462d-acc0-8216d4b25fff" providerId="AD"/>
  <p188:author id="{D66D9482-1AF5-904B-EA1B-E5F2EBBB6B3C}" name="CUTHBERT, Jarrad" initials="CJ" userId="S::JARRAD.CUTHBERT@NDIS.GOV.AU::412bb791-3946-4370-b8f6-5628366454aa" providerId="AD"/>
  <p188:author id="{394C8E87-1114-F30F-C03F-C8557CAA6F34}" name="Dwivedi, Rajni" initials="DR" userId="S-1-5-21-3620214122-3339212532-2204289834-47056" providerId="AD"/>
  <p188:author id="{323205BE-E288-F44A-E6E1-33A0B741A043}" name="ROSENTHAL, Alexandria" initials="RA" userId="S::alexandria.rosenthal@ndis.gov.au::f2b60f08-9707-462d-acc0-8216d4b25f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wivedi, Rajni" initials="DR" lastIdx="5" clrIdx="0">
    <p:extLst>
      <p:ext uri="{19B8F6BF-5375-455C-9EA6-DF929625EA0E}">
        <p15:presenceInfo xmlns:p15="http://schemas.microsoft.com/office/powerpoint/2012/main" userId="S-1-5-21-3620214122-3339212532-2204289834-47056" providerId="AD"/>
      </p:ext>
    </p:extLst>
  </p:cmAuthor>
  <p:cmAuthor id="2" name="Blachford, Bridie" initials="BB" lastIdx="22" clrIdx="1">
    <p:extLst>
      <p:ext uri="{19B8F6BF-5375-455C-9EA6-DF929625EA0E}">
        <p15:presenceInfo xmlns:p15="http://schemas.microsoft.com/office/powerpoint/2012/main" userId="S::Bridie.BLACHFORD@ndis.gov.au::0f3f2257-821f-4012-ba65-805e10d128b2" providerId="AD"/>
      </p:ext>
    </p:extLst>
  </p:cmAuthor>
  <p:cmAuthor id="3" name="Constance, Rebecca" initials="CR" lastIdx="1" clrIdx="2">
    <p:extLst>
      <p:ext uri="{19B8F6BF-5375-455C-9EA6-DF929625EA0E}">
        <p15:presenceInfo xmlns:p15="http://schemas.microsoft.com/office/powerpoint/2012/main" userId="S::Rebecca.Constance@ndis.gov.au::43aad005-ed58-45c9-97a6-13b91148b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a:srgbClr val="682F76"/>
    <a:srgbClr val="FCE4D6"/>
    <a:srgbClr val="53B5FF"/>
    <a:srgbClr val="582763"/>
    <a:srgbClr val="8BCDFF"/>
    <a:srgbClr val="E1FFF4"/>
    <a:srgbClr val="D9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45" autoAdjust="0"/>
    <p:restoredTop sz="95373" autoAdjust="0"/>
  </p:normalViewPr>
  <p:slideViewPr>
    <p:cSldViewPr snapToGrid="0">
      <p:cViewPr>
        <p:scale>
          <a:sx n="40" d="100"/>
          <a:sy n="40" d="100"/>
        </p:scale>
        <p:origin x="1356" y="736"/>
      </p:cViewPr>
      <p:guideLst>
        <p:guide orient="horz" pos="4048"/>
        <p:guide pos="71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4279846" cy="334713"/>
          </a:xfrm>
          <a:prstGeom prst="rect">
            <a:avLst/>
          </a:prstGeom>
        </p:spPr>
        <p:txBody>
          <a:bodyPr vert="horz" lIns="62215" tIns="31109" rIns="62215" bIns="31109" rtlCol="0"/>
          <a:lstStyle>
            <a:lvl1pPr algn="l">
              <a:defRPr sz="800"/>
            </a:lvl1pPr>
          </a:lstStyle>
          <a:p>
            <a:endParaRPr lang="en-AU"/>
          </a:p>
        </p:txBody>
      </p:sp>
      <p:sp>
        <p:nvSpPr>
          <p:cNvPr id="3" name="Date Placeholder 2"/>
          <p:cNvSpPr>
            <a:spLocks noGrp="1"/>
          </p:cNvSpPr>
          <p:nvPr>
            <p:ph type="dt" sz="quarter" idx="1"/>
          </p:nvPr>
        </p:nvSpPr>
        <p:spPr>
          <a:xfrm>
            <a:off x="5594416" y="4"/>
            <a:ext cx="4279846" cy="334713"/>
          </a:xfrm>
          <a:prstGeom prst="rect">
            <a:avLst/>
          </a:prstGeom>
        </p:spPr>
        <p:txBody>
          <a:bodyPr vert="horz" lIns="62215" tIns="31109" rIns="62215" bIns="31109" rtlCol="0"/>
          <a:lstStyle>
            <a:lvl1pPr algn="r">
              <a:defRPr sz="800"/>
            </a:lvl1pPr>
          </a:lstStyle>
          <a:p>
            <a:fld id="{250766FB-B539-4ADD-9577-84470BEE01ED}" type="datetimeFigureOut">
              <a:rPr lang="en-AU" smtClean="0"/>
              <a:t>22/06/2022</a:t>
            </a:fld>
            <a:endParaRPr lang="en-AU"/>
          </a:p>
        </p:txBody>
      </p:sp>
      <p:sp>
        <p:nvSpPr>
          <p:cNvPr id="4" name="Footer Placeholder 3"/>
          <p:cNvSpPr>
            <a:spLocks noGrp="1"/>
          </p:cNvSpPr>
          <p:nvPr>
            <p:ph type="ftr" sz="quarter" idx="2"/>
          </p:nvPr>
        </p:nvSpPr>
        <p:spPr>
          <a:xfrm>
            <a:off x="2" y="6335963"/>
            <a:ext cx="4279846" cy="334713"/>
          </a:xfrm>
          <a:prstGeom prst="rect">
            <a:avLst/>
          </a:prstGeom>
        </p:spPr>
        <p:txBody>
          <a:bodyPr vert="horz" lIns="62215" tIns="31109" rIns="62215" bIns="31109" rtlCol="0" anchor="b"/>
          <a:lstStyle>
            <a:lvl1pPr algn="l">
              <a:defRPr sz="800"/>
            </a:lvl1pPr>
          </a:lstStyle>
          <a:p>
            <a:endParaRPr lang="en-AU"/>
          </a:p>
        </p:txBody>
      </p:sp>
      <p:sp>
        <p:nvSpPr>
          <p:cNvPr id="5" name="Slide Number Placeholder 4"/>
          <p:cNvSpPr>
            <a:spLocks noGrp="1"/>
          </p:cNvSpPr>
          <p:nvPr>
            <p:ph type="sldNum" sz="quarter" idx="3"/>
          </p:nvPr>
        </p:nvSpPr>
        <p:spPr>
          <a:xfrm>
            <a:off x="5594416" y="6335963"/>
            <a:ext cx="4279846" cy="334713"/>
          </a:xfrm>
          <a:prstGeom prst="rect">
            <a:avLst/>
          </a:prstGeom>
        </p:spPr>
        <p:txBody>
          <a:bodyPr vert="horz" lIns="62215" tIns="31109" rIns="62215" bIns="31109" rtlCol="0" anchor="b"/>
          <a:lstStyle>
            <a:lvl1pPr algn="r">
              <a:defRPr sz="800"/>
            </a:lvl1pPr>
          </a:lstStyle>
          <a:p>
            <a:fld id="{25CBF1F9-E829-4F35-8EB3-FD3A5A9C52A3}" type="slidenum">
              <a:rPr lang="en-AU" smtClean="0"/>
              <a:t>‹#›</a:t>
            </a:fld>
            <a:endParaRPr lang="en-AU"/>
          </a:p>
        </p:txBody>
      </p:sp>
    </p:spTree>
    <p:extLst>
      <p:ext uri="{BB962C8B-B14F-4D97-AF65-F5344CB8AC3E}">
        <p14:creationId xmlns:p14="http://schemas.microsoft.com/office/powerpoint/2010/main" val="124405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714625" y="500063"/>
            <a:ext cx="4446588" cy="2501900"/>
          </a:xfrm>
          <a:prstGeom prst="rect">
            <a:avLst/>
          </a:prstGeom>
        </p:spPr>
        <p:txBody>
          <a:bodyPr lIns="94466" tIns="47234" rIns="94466" bIns="47234"/>
          <a:lstStyle/>
          <a:p>
            <a:endParaRPr/>
          </a:p>
        </p:txBody>
      </p:sp>
      <p:sp>
        <p:nvSpPr>
          <p:cNvPr id="117" name="Shape 117"/>
          <p:cNvSpPr>
            <a:spLocks noGrp="1"/>
          </p:cNvSpPr>
          <p:nvPr>
            <p:ph type="body" sz="quarter" idx="1"/>
          </p:nvPr>
        </p:nvSpPr>
        <p:spPr>
          <a:xfrm>
            <a:off x="1316780" y="3168576"/>
            <a:ext cx="7242281" cy="3001804"/>
          </a:xfrm>
          <a:prstGeom prst="rect">
            <a:avLst/>
          </a:prstGeom>
        </p:spPr>
        <p:txBody>
          <a:bodyPr lIns="94466" tIns="47234" rIns="94466" bIns="47234"/>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2</a:t>
            </a:fld>
            <a:endParaRPr lang="en-US" dirty="0"/>
          </a:p>
        </p:txBody>
      </p:sp>
    </p:spTree>
    <p:extLst>
      <p:ext uri="{BB962C8B-B14F-4D97-AF65-F5344CB8AC3E}">
        <p14:creationId xmlns:p14="http://schemas.microsoft.com/office/powerpoint/2010/main" val="377384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11</a:t>
            </a:fld>
            <a:endParaRPr lang="en-US" dirty="0"/>
          </a:p>
        </p:txBody>
      </p:sp>
    </p:spTree>
    <p:extLst>
      <p:ext uri="{BB962C8B-B14F-4D97-AF65-F5344CB8AC3E}">
        <p14:creationId xmlns:p14="http://schemas.microsoft.com/office/powerpoint/2010/main" val="38745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3</a:t>
            </a:fld>
            <a:endParaRPr lang="en-US" dirty="0"/>
          </a:p>
        </p:txBody>
      </p:sp>
    </p:spTree>
    <p:extLst>
      <p:ext uri="{BB962C8B-B14F-4D97-AF65-F5344CB8AC3E}">
        <p14:creationId xmlns:p14="http://schemas.microsoft.com/office/powerpoint/2010/main" val="106628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4</a:t>
            </a:fld>
            <a:endParaRPr lang="en-US" dirty="0"/>
          </a:p>
        </p:txBody>
      </p:sp>
    </p:spTree>
    <p:extLst>
      <p:ext uri="{BB962C8B-B14F-4D97-AF65-F5344CB8AC3E}">
        <p14:creationId xmlns:p14="http://schemas.microsoft.com/office/powerpoint/2010/main" val="419929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5</a:t>
            </a:fld>
            <a:endParaRPr lang="en-US" dirty="0"/>
          </a:p>
        </p:txBody>
      </p:sp>
    </p:spTree>
    <p:extLst>
      <p:ext uri="{BB962C8B-B14F-4D97-AF65-F5344CB8AC3E}">
        <p14:creationId xmlns:p14="http://schemas.microsoft.com/office/powerpoint/2010/main" val="200491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6</a:t>
            </a:fld>
            <a:endParaRPr lang="en-US" dirty="0"/>
          </a:p>
        </p:txBody>
      </p:sp>
    </p:spTree>
    <p:extLst>
      <p:ext uri="{BB962C8B-B14F-4D97-AF65-F5344CB8AC3E}">
        <p14:creationId xmlns:p14="http://schemas.microsoft.com/office/powerpoint/2010/main" val="422288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7</a:t>
            </a:fld>
            <a:endParaRPr lang="en-US" dirty="0"/>
          </a:p>
        </p:txBody>
      </p:sp>
    </p:spTree>
    <p:extLst>
      <p:ext uri="{BB962C8B-B14F-4D97-AF65-F5344CB8AC3E}">
        <p14:creationId xmlns:p14="http://schemas.microsoft.com/office/powerpoint/2010/main" val="152647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882D9-8221-394D-B714-7C817B0A8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6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9</a:t>
            </a:fld>
            <a:endParaRPr lang="en-US" dirty="0"/>
          </a:p>
        </p:txBody>
      </p:sp>
    </p:spTree>
    <p:extLst>
      <p:ext uri="{BB962C8B-B14F-4D97-AF65-F5344CB8AC3E}">
        <p14:creationId xmlns:p14="http://schemas.microsoft.com/office/powerpoint/2010/main" val="394057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882D9-8221-394D-B714-7C817B0A849D}" type="slidenum">
              <a:rPr lang="en-US" smtClean="0"/>
              <a:t>10</a:t>
            </a:fld>
            <a:endParaRPr lang="en-US" dirty="0"/>
          </a:p>
        </p:txBody>
      </p:sp>
    </p:spTree>
    <p:extLst>
      <p:ext uri="{BB962C8B-B14F-4D97-AF65-F5344CB8AC3E}">
        <p14:creationId xmlns:p14="http://schemas.microsoft.com/office/powerpoint/2010/main" val="4104778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9.xml"/><Relationship Id="rId7" Type="http://schemas.openxmlformats.org/officeDocument/2006/relationships/image" Target="../media/image4.jpeg"/><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4035" y="3032"/>
          <a:ext cx="4023" cy="3017"/>
        </p:xfrm>
        <a:graphic>
          <a:graphicData uri="http://schemas.openxmlformats.org/presentationml/2006/ole">
            <mc:AlternateContent xmlns:mc="http://schemas.openxmlformats.org/markup-compatibility/2006">
              <mc:Choice xmlns:v="urn:schemas-microsoft-com:vml" Requires="v">
                <p:oleObj spid="_x0000_s205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4035" y="3032"/>
                        <a:ext cx="4023" cy="301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8B5B2E7-E85D-4428-96C6-1454B72E38C4}"/>
              </a:ext>
            </a:extLst>
          </p:cNvPr>
          <p:cNvSpPr/>
          <p:nvPr userDrawn="1">
            <p:custDataLst>
              <p:tags r:id="rId3"/>
            </p:custDataLst>
          </p:nvPr>
        </p:nvSpPr>
        <p:spPr>
          <a:xfrm>
            <a:off x="1" y="0"/>
            <a:ext cx="295816" cy="295819"/>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AU" sz="6084" b="0" i="0" baseline="0">
              <a:solidFill>
                <a:schemeClr val="tx1"/>
              </a:solidFill>
              <a:latin typeface="Arial" panose="020B0604020202020204" pitchFamily="34" charset="0"/>
              <a:ea typeface="+mj-ea"/>
              <a:cs typeface="+mj-cs"/>
              <a:sym typeface="Arial" panose="020B0604020202020204" pitchFamily="34" charset="0"/>
            </a:endParaRPr>
          </a:p>
        </p:txBody>
      </p:sp>
      <p:grpSp>
        <p:nvGrpSpPr>
          <p:cNvPr id="2" name="Group 1"/>
          <p:cNvGrpSpPr/>
          <p:nvPr/>
        </p:nvGrpSpPr>
        <p:grpSpPr bwMode="ltGray">
          <a:xfrm>
            <a:off x="8051" y="10"/>
            <a:ext cx="22710663" cy="10995676"/>
            <a:chOff x="3240" y="0"/>
            <a:chExt cx="9140760" cy="5900785"/>
          </a:xfrm>
        </p:grpSpPr>
        <p:pic>
          <p:nvPicPr>
            <p:cNvPr id="13" name="Picture 12" descr="Powerpoint-coverbackground.jpg"/>
            <p:cNvPicPr>
              <a:picLocks noChangeAspect="1"/>
            </p:cNvPicPr>
            <p:nvPr userDrawn="1"/>
          </p:nvPicPr>
          <p:blipFill rotWithShape="1">
            <a:blip r:embed="rId7">
              <a:extLst>
                <a:ext uri="{28A0092B-C50C-407E-A947-70E740481C1C}">
                  <a14:useLocalDpi xmlns:a14="http://schemas.microsoft.com/office/drawing/2010/main" val="0"/>
                </a:ext>
              </a:extLst>
            </a:blip>
            <a:srcRect b="18681"/>
            <a:stretch/>
          </p:blipFill>
          <p:spPr bwMode="ltGray">
            <a:xfrm>
              <a:off x="3240" y="1719616"/>
              <a:ext cx="9140760" cy="4181169"/>
            </a:xfrm>
            <a:prstGeom prst="rect">
              <a:avLst/>
            </a:prstGeom>
          </p:spPr>
        </p:pic>
        <p:pic>
          <p:nvPicPr>
            <p:cNvPr id="11" name="Picture 10" descr="Powerpoint-coverbackground.jpg"/>
            <p:cNvPicPr>
              <a:picLocks noChangeAspect="1"/>
            </p:cNvPicPr>
            <p:nvPr userDrawn="1"/>
          </p:nvPicPr>
          <p:blipFill rotWithShape="1">
            <a:blip r:embed="rId7">
              <a:extLst>
                <a:ext uri="{28A0092B-C50C-407E-A947-70E740481C1C}">
                  <a14:useLocalDpi xmlns:a14="http://schemas.microsoft.com/office/drawing/2010/main" val="0"/>
                </a:ext>
              </a:extLst>
            </a:blip>
            <a:srcRect b="32305"/>
            <a:stretch/>
          </p:blipFill>
          <p:spPr bwMode="ltGray">
            <a:xfrm>
              <a:off x="3240" y="0"/>
              <a:ext cx="9140760" cy="3480620"/>
            </a:xfrm>
            <a:prstGeom prst="rect">
              <a:avLst/>
            </a:prstGeom>
          </p:spPr>
        </p:pic>
      </p:grpSp>
      <p:sp>
        <p:nvSpPr>
          <p:cNvPr id="4" name="Working Draft Text" hidden="1"/>
          <p:cNvSpPr txBox="1">
            <a:spLocks noChangeArrowheads="1"/>
          </p:cNvSpPr>
          <p:nvPr/>
        </p:nvSpPr>
        <p:spPr bwMode="ltGray">
          <a:xfrm>
            <a:off x="1671228" y="1130120"/>
            <a:ext cx="7073108" cy="2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1703951" rtl="0" eaLnBrk="1" fontAlgn="base" latinLnBrk="0" hangingPunct="1">
              <a:lnSpc>
                <a:spcPct val="100000"/>
              </a:lnSpc>
              <a:spcBef>
                <a:spcPct val="0"/>
              </a:spcBef>
              <a:spcAft>
                <a:spcPct val="0"/>
              </a:spcAft>
              <a:buClrTx/>
              <a:buSzTx/>
              <a:buFontTx/>
              <a:buNone/>
              <a:tabLst/>
              <a:defRPr lang="x-none"/>
            </a:pPr>
            <a:r>
              <a:rPr kumimoji="0" lang="en-AU" sz="1521" b="1" i="0" u="none" strike="noStrike" kern="1200" cap="none" spc="0" normalizeH="0" baseline="0" noProof="0">
                <a:ln>
                  <a:noFill/>
                </a:ln>
                <a:solidFill>
                  <a:srgbClr val="FFFFFF"/>
                </a:solidFill>
                <a:effectLst/>
                <a:uLnTx/>
                <a:uFillTx/>
                <a:latin typeface="Arial"/>
                <a:ea typeface="+mn-ea"/>
                <a:cs typeface="+mn-cs"/>
              </a:rPr>
              <a:t>WORKING DRAFT</a:t>
            </a:r>
          </a:p>
        </p:txBody>
      </p:sp>
      <p:sp>
        <p:nvSpPr>
          <p:cNvPr id="6" name="Working Draft" hidden="1"/>
          <p:cNvSpPr txBox="1">
            <a:spLocks noChangeArrowheads="1"/>
          </p:cNvSpPr>
          <p:nvPr/>
        </p:nvSpPr>
        <p:spPr bwMode="ltGray">
          <a:xfrm>
            <a:off x="1671234" y="1364185"/>
            <a:ext cx="7526187" cy="2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1703951" rtl="0" eaLnBrk="1" fontAlgn="base" latinLnBrk="0" hangingPunct="1">
              <a:lnSpc>
                <a:spcPct val="100000"/>
              </a:lnSpc>
              <a:spcBef>
                <a:spcPct val="0"/>
              </a:spcBef>
              <a:spcAft>
                <a:spcPct val="0"/>
              </a:spcAft>
              <a:buClrTx/>
              <a:buSzTx/>
              <a:buFontTx/>
              <a:buNone/>
              <a:tabLst/>
              <a:defRPr lang="x-none"/>
            </a:pPr>
            <a:r>
              <a:rPr kumimoji="0" lang="en-AU" sz="1521" b="0" i="0" u="none" strike="noStrike" kern="1200" cap="none" spc="0" normalizeH="0" baseline="0" noProof="0">
                <a:ln>
                  <a:noFill/>
                </a:ln>
                <a:solidFill>
                  <a:srgbClr val="FFFFFF"/>
                </a:solidFill>
                <a:effectLst/>
                <a:uLnTx/>
                <a:uFillTx/>
                <a:latin typeface="Arial"/>
                <a:ea typeface="+mn-ea"/>
                <a:cs typeface="+mn-cs"/>
              </a:rPr>
              <a:t>Last Modified 5/28/2021 5:02 PM AUS Eastern Standard Time</a:t>
            </a:r>
          </a:p>
        </p:txBody>
      </p:sp>
      <p:sp>
        <p:nvSpPr>
          <p:cNvPr id="7" name="Printed" hidden="1"/>
          <p:cNvSpPr txBox="1">
            <a:spLocks noChangeArrowheads="1"/>
          </p:cNvSpPr>
          <p:nvPr/>
        </p:nvSpPr>
        <p:spPr bwMode="ltGray">
          <a:xfrm>
            <a:off x="1671228" y="1598247"/>
            <a:ext cx="7073108" cy="2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1703951" rtl="0" eaLnBrk="1" fontAlgn="base" latinLnBrk="0" hangingPunct="1">
              <a:lnSpc>
                <a:spcPct val="100000"/>
              </a:lnSpc>
              <a:spcBef>
                <a:spcPct val="0"/>
              </a:spcBef>
              <a:spcAft>
                <a:spcPct val="0"/>
              </a:spcAft>
              <a:buClrTx/>
              <a:buSzTx/>
              <a:buFontTx/>
              <a:buNone/>
              <a:tabLst/>
              <a:defRPr lang="x-none"/>
            </a:pPr>
            <a:r>
              <a:rPr kumimoji="0" lang="en-AU" sz="1521" b="0" i="0" u="none" strike="noStrike" kern="1200" cap="none" spc="0" normalizeH="0" baseline="0" noProof="0">
                <a:ln>
                  <a:noFill/>
                </a:ln>
                <a:solidFill>
                  <a:srgbClr val="FFFFFF"/>
                </a:solidFill>
                <a:effectLst/>
                <a:uLnTx/>
                <a:uFillTx/>
                <a:latin typeface="Arial"/>
                <a:ea typeface="+mn-ea"/>
                <a:cs typeface="+mn-cs"/>
              </a:rPr>
              <a:t>Printed 2/23/2021 4:23 PM AUS Eastern Standard Time</a:t>
            </a:r>
          </a:p>
        </p:txBody>
      </p:sp>
      <p:sp>
        <p:nvSpPr>
          <p:cNvPr id="13314" name="Title"/>
          <p:cNvSpPr>
            <a:spLocks noGrp="1" noChangeArrowheads="1"/>
          </p:cNvSpPr>
          <p:nvPr>
            <p:ph type="ctrTitle"/>
          </p:nvPr>
        </p:nvSpPr>
        <p:spPr bwMode="ltGray">
          <a:xfrm>
            <a:off x="1671227" y="2727236"/>
            <a:ext cx="15798287" cy="936270"/>
          </a:xfrm>
          <a:prstGeom prst="rect">
            <a:avLst/>
          </a:prstGeom>
        </p:spPr>
        <p:txBody>
          <a:bodyPr vert="horz">
            <a:spAutoFit/>
          </a:bodyPr>
          <a:lstStyle>
            <a:lvl1pPr>
              <a:defRPr lang="x-none" sz="6084" b="0" baseline="0">
                <a:solidFill>
                  <a:schemeClr val="bg1"/>
                </a:solidFill>
                <a:latin typeface="+mj-lt"/>
                <a:ea typeface="+mj-ea"/>
              </a:defRPr>
            </a:lvl1pPr>
          </a:lstStyle>
          <a:p>
            <a:pPr lvl="0" latinLnBrk="0"/>
            <a:r>
              <a:rPr lang="en-AU" noProof="0"/>
              <a:t>Click to edit Master title style</a:t>
            </a:r>
          </a:p>
        </p:txBody>
      </p:sp>
      <p:sp>
        <p:nvSpPr>
          <p:cNvPr id="13315" name="Subtitle"/>
          <p:cNvSpPr>
            <a:spLocks noGrp="1" noChangeArrowheads="1"/>
          </p:cNvSpPr>
          <p:nvPr>
            <p:ph type="subTitle" idx="1"/>
          </p:nvPr>
        </p:nvSpPr>
        <p:spPr bwMode="ltGray">
          <a:xfrm>
            <a:off x="1671227" y="5892880"/>
            <a:ext cx="15798287" cy="409618"/>
          </a:xfrm>
          <a:prstGeom prst="rect">
            <a:avLst/>
          </a:prstGeom>
        </p:spPr>
        <p:txBody>
          <a:bodyPr wrap="square">
            <a:spAutoFit/>
          </a:bodyPr>
          <a:lstStyle>
            <a:lvl1pPr>
              <a:defRPr lang="x-none" sz="2662" cap="none" baseline="0">
                <a:solidFill>
                  <a:schemeClr val="bg1"/>
                </a:solidFill>
                <a:latin typeface="+mn-lt"/>
                <a:ea typeface="+mn-ea"/>
              </a:defRPr>
            </a:lvl1pPr>
          </a:lstStyle>
          <a:p>
            <a:pPr lvl="0" latinLnBrk="0"/>
            <a:r>
              <a:rPr lang="en-AU" noProof="0"/>
              <a:t>Click to edit Master subtitle style</a:t>
            </a:r>
          </a:p>
        </p:txBody>
      </p:sp>
      <p:sp>
        <p:nvSpPr>
          <p:cNvPr id="57" name="Document type" hidden="1"/>
          <p:cNvSpPr txBox="1">
            <a:spLocks noChangeArrowheads="1"/>
          </p:cNvSpPr>
          <p:nvPr/>
        </p:nvSpPr>
        <p:spPr bwMode="ltGray">
          <a:xfrm>
            <a:off x="1671227" y="8540014"/>
            <a:ext cx="15798287" cy="40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1703951" rtl="0" eaLnBrk="1" fontAlgn="base" latinLnBrk="0" hangingPunct="1">
              <a:lnSpc>
                <a:spcPct val="100000"/>
              </a:lnSpc>
              <a:spcBef>
                <a:spcPct val="0"/>
              </a:spcBef>
              <a:spcAft>
                <a:spcPct val="0"/>
              </a:spcAft>
              <a:buClrTx/>
              <a:buSzTx/>
              <a:buFontTx/>
              <a:buNone/>
              <a:tabLst/>
              <a:defRPr lang="x-none"/>
            </a:pPr>
            <a:r>
              <a:rPr kumimoji="0" lang="en-AU" sz="2662" b="0" i="0" u="none" strike="noStrike" kern="1200" cap="none" spc="0" normalizeH="0" baseline="0" noProof="0">
                <a:ln>
                  <a:noFill/>
                </a:ln>
                <a:solidFill>
                  <a:srgbClr val="FFFFFF"/>
                </a:solidFill>
                <a:effectLst/>
                <a:uLnTx/>
                <a:uFillTx/>
                <a:latin typeface="Arial"/>
                <a:ea typeface="+mn-ea"/>
                <a:cs typeface="+mn-cs"/>
              </a:rPr>
              <a:t>Document type | Date</a:t>
            </a:r>
          </a:p>
        </p:txBody>
      </p:sp>
      <p:sp>
        <p:nvSpPr>
          <p:cNvPr id="5" name="doc id"/>
          <p:cNvSpPr txBox="1">
            <a:spLocks noChangeArrowheads="1"/>
          </p:cNvSpPr>
          <p:nvPr/>
        </p:nvSpPr>
        <p:spPr bwMode="auto">
          <a:xfrm>
            <a:off x="21406707" y="69422"/>
            <a:ext cx="748570" cy="23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r" defTabSz="1703951" rtl="0" eaLnBrk="1" fontAlgn="base" latinLnBrk="0" hangingPunct="1">
              <a:lnSpc>
                <a:spcPct val="100000"/>
              </a:lnSpc>
              <a:spcBef>
                <a:spcPct val="0"/>
              </a:spcBef>
              <a:spcAft>
                <a:spcPct val="0"/>
              </a:spcAft>
              <a:buClrTx/>
              <a:buSzTx/>
              <a:buFontTx/>
              <a:buNone/>
              <a:tabLst/>
              <a:defRPr lang="x-none"/>
            </a:pPr>
            <a:endParaRPr kumimoji="0" lang="en-AU" sz="1521" b="0" i="0" u="none" strike="noStrike" kern="1200" cap="none" spc="0" normalizeH="0" baseline="0" noProof="0">
              <a:ln>
                <a:noFill/>
              </a:ln>
              <a:solidFill>
                <a:srgbClr val="FFFFFF"/>
              </a:solidFill>
              <a:effectLst/>
              <a:uLnTx/>
              <a:uFillTx/>
              <a:latin typeface="Arial"/>
              <a:ea typeface="+mn-ea"/>
              <a:cs typeface="+mn-cs"/>
            </a:endParaRPr>
          </a:p>
        </p:txBody>
      </p:sp>
      <p:pic>
        <p:nvPicPr>
          <p:cNvPr id="14" name="Picture 13" descr="NDIS-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94134" y="11321223"/>
            <a:ext cx="2161143" cy="956153"/>
          </a:xfrm>
          <a:prstGeom prst="rect">
            <a:avLst/>
          </a:prstGeom>
        </p:spPr>
      </p:pic>
      <p:sp>
        <p:nvSpPr>
          <p:cNvPr id="9" name="Rectangle 8"/>
          <p:cNvSpPr/>
          <p:nvPr userDrawn="1"/>
        </p:nvSpPr>
        <p:spPr>
          <a:xfrm>
            <a:off x="546631" y="11321223"/>
            <a:ext cx="11354829" cy="692626"/>
          </a:xfrm>
          <a:prstGeom prst="rect">
            <a:avLst/>
          </a:prstGeom>
        </p:spPr>
        <p:txBody>
          <a:bodyPr>
            <a:spAutoFit/>
          </a:bodyPr>
          <a:lstStyle/>
          <a:p>
            <a:pPr marL="0" marR="0" lvl="0" indent="0" algn="l" defTabSz="653421" rtl="0" eaLnBrk="1" fontAlgn="auto" latinLnBrk="0" hangingPunct="0">
              <a:lnSpc>
                <a:spcPct val="100000"/>
              </a:lnSpc>
              <a:spcBef>
                <a:spcPts val="0"/>
              </a:spcBef>
              <a:spcAft>
                <a:spcPts val="0"/>
              </a:spcAft>
              <a:buClrTx/>
              <a:buSzTx/>
              <a:buFontTx/>
              <a:buNone/>
              <a:tabLst/>
              <a:defRPr/>
            </a:pPr>
            <a:r>
              <a:rPr lang="en-AU" sz="2000" b="1" i="0" u="none" strike="noStrike" dirty="0">
                <a:solidFill>
                  <a:srgbClr val="FF0000"/>
                </a:solidFill>
                <a:effectLst/>
                <a:latin typeface="Arial" panose="020B0604020202020204" pitchFamily="34" charset="0"/>
              </a:rPr>
              <a:t>EMBARGOED: Not for further </a:t>
            </a:r>
            <a:r>
              <a:rPr lang="en-AU" sz="2000" b="1" i="0" u="none" strike="noStrike">
                <a:solidFill>
                  <a:srgbClr val="FF0000"/>
                </a:solidFill>
                <a:effectLst/>
                <a:latin typeface="Arial" panose="020B0604020202020204" pitchFamily="34" charset="0"/>
              </a:rPr>
              <a:t>distribution </a:t>
            </a:r>
            <a:r>
              <a:rPr lang="en-AU" sz="2000" b="1" cap="all" baseline="0">
                <a:solidFill>
                  <a:srgbClr val="FF0000"/>
                </a:solidFill>
              </a:rPr>
              <a:t> </a:t>
            </a:r>
            <a:r>
              <a:rPr lang="en-AU" sz="1901" b="1" i="0">
                <a:solidFill>
                  <a:srgbClr val="000000"/>
                </a:solidFill>
                <a:effectLst/>
                <a:latin typeface="Arial" panose="020B0604020202020204" pitchFamily="34" charset="0"/>
              </a:rPr>
              <a:t>​</a:t>
            </a:r>
            <a:br>
              <a:rPr lang="en-AU" sz="1901" b="1" i="0" dirty="0">
                <a:solidFill>
                  <a:srgbClr val="000000"/>
                </a:solidFill>
                <a:effectLst/>
                <a:latin typeface="Arial" panose="020B0604020202020204" pitchFamily="34" charset="0"/>
              </a:rPr>
            </a:br>
            <a:endParaRPr lang="en-AU" sz="1901" b="1" dirty="0"/>
          </a:p>
        </p:txBody>
      </p:sp>
    </p:spTree>
    <p:extLst>
      <p:ext uri="{BB962C8B-B14F-4D97-AF65-F5344CB8AC3E}">
        <p14:creationId xmlns:p14="http://schemas.microsoft.com/office/powerpoint/2010/main" val="123164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08B488-9243-4990-9C5D-23A2925D19BF}"/>
              </a:ext>
            </a:extLst>
          </p:cNvPr>
          <p:cNvGraphicFramePr>
            <a:graphicFrameLocks noChangeAspect="1"/>
          </p:cNvGraphicFramePr>
          <p:nvPr>
            <p:custDataLst>
              <p:tags r:id="rId2"/>
            </p:custDataLst>
          </p:nvPr>
        </p:nvGraphicFramePr>
        <p:xfrm>
          <a:off x="3949" y="2971"/>
          <a:ext cx="3943" cy="2956"/>
        </p:xfrm>
        <a:graphic>
          <a:graphicData uri="http://schemas.openxmlformats.org/presentationml/2006/ole">
            <mc:AlternateContent xmlns:mc="http://schemas.openxmlformats.org/markup-compatibility/2006">
              <mc:Choice xmlns:v="urn:schemas-microsoft-com:vml" Requires="v">
                <p:oleObj spid="_x0000_s3077" name="think-cell Slide" r:id="rId4" imgW="526" imgH="526" progId="TCLayout.ActiveDocument.1">
                  <p:embed/>
                </p:oleObj>
              </mc:Choice>
              <mc:Fallback>
                <p:oleObj name="think-cell Slide" r:id="rId4" imgW="526" imgH="526" progId="TCLayout.ActiveDocument.1">
                  <p:embed/>
                  <p:pic>
                    <p:nvPicPr>
                      <p:cNvPr id="3" name="Object 2" hidden="1">
                        <a:extLst>
                          <a:ext uri="{FF2B5EF4-FFF2-40B4-BE49-F238E27FC236}">
                            <a16:creationId xmlns:a16="http://schemas.microsoft.com/office/drawing/2014/main" id="{4908B488-9243-4990-9C5D-23A2925D19BF}"/>
                          </a:ext>
                        </a:extLst>
                      </p:cNvPr>
                      <p:cNvPicPr/>
                      <p:nvPr/>
                    </p:nvPicPr>
                    <p:blipFill>
                      <a:blip r:embed="rId5"/>
                      <a:stretch>
                        <a:fillRect/>
                      </a:stretch>
                    </p:blipFill>
                    <p:spPr>
                      <a:xfrm>
                        <a:off x="3949" y="2971"/>
                        <a:ext cx="3943" cy="2956"/>
                      </a:xfrm>
                      <a:prstGeom prst="rect">
                        <a:avLst/>
                      </a:prstGeom>
                    </p:spPr>
                  </p:pic>
                </p:oleObj>
              </mc:Fallback>
            </mc:AlternateContent>
          </a:graphicData>
        </a:graphic>
      </p:graphicFrame>
      <p:sp>
        <p:nvSpPr>
          <p:cNvPr id="2" name="Title 1"/>
          <p:cNvSpPr>
            <a:spLocks noGrp="1"/>
          </p:cNvSpPr>
          <p:nvPr>
            <p:ph type="title"/>
          </p:nvPr>
        </p:nvSpPr>
        <p:spPr>
          <a:xfrm>
            <a:off x="301850" y="437656"/>
            <a:ext cx="19357170" cy="573520"/>
          </a:xfrm>
        </p:spPr>
        <p:txBody>
          <a:bodyPr vert="horz"/>
          <a:lstStyle>
            <a:lvl1pPr>
              <a:defRPr b="1"/>
            </a:lvl1pPr>
          </a:lstStyle>
          <a:p>
            <a:r>
              <a:rPr lang="en-AU" dirty="0"/>
              <a:t>Click to edit Master title style</a:t>
            </a:r>
          </a:p>
        </p:txBody>
      </p:sp>
    </p:spTree>
    <p:extLst>
      <p:ext uri="{BB962C8B-B14F-4D97-AF65-F5344CB8AC3E}">
        <p14:creationId xmlns:p14="http://schemas.microsoft.com/office/powerpoint/2010/main" val="47312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AD09-041E-E34C-B759-26A3285399FC}"/>
              </a:ext>
            </a:extLst>
          </p:cNvPr>
          <p:cNvSpPr>
            <a:spLocks noGrp="1"/>
          </p:cNvSpPr>
          <p:nvPr>
            <p:ph type="title"/>
          </p:nvPr>
        </p:nvSpPr>
        <p:spPr>
          <a:xfrm>
            <a:off x="1561912" y="2452607"/>
            <a:ext cx="19594890" cy="573555"/>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5C53CFE2-B916-7B47-B13D-65EF1E6FCE0E}"/>
              </a:ext>
            </a:extLst>
          </p:cNvPr>
          <p:cNvSpPr>
            <a:spLocks noGrp="1"/>
          </p:cNvSpPr>
          <p:nvPr>
            <p:ph sz="half" idx="1"/>
          </p:nvPr>
        </p:nvSpPr>
        <p:spPr>
          <a:xfrm>
            <a:off x="1561912" y="4176425"/>
            <a:ext cx="9655453" cy="2293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06E032-D1BC-C745-976F-84F2F10B5706}"/>
              </a:ext>
            </a:extLst>
          </p:cNvPr>
          <p:cNvSpPr>
            <a:spLocks noGrp="1"/>
          </p:cNvSpPr>
          <p:nvPr>
            <p:ph sz="half" idx="2"/>
          </p:nvPr>
        </p:nvSpPr>
        <p:spPr>
          <a:xfrm>
            <a:off x="11501348" y="4176425"/>
            <a:ext cx="9655453" cy="2293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829F7DA5-64F5-434F-B7A4-C1969F6F9836}"/>
              </a:ext>
            </a:extLst>
          </p:cNvPr>
          <p:cNvSpPr txBox="1">
            <a:spLocks/>
          </p:cNvSpPr>
          <p:nvPr userDrawn="1"/>
        </p:nvSpPr>
        <p:spPr>
          <a:xfrm>
            <a:off x="17413378" y="12045745"/>
            <a:ext cx="5111710" cy="680383"/>
          </a:xfrm>
          <a:prstGeom prst="rect">
            <a:avLst/>
          </a:prstGeom>
        </p:spPr>
        <p:txBody>
          <a:bodyPr vert="horz" lIns="170390" tIns="85195" rIns="170390" bIns="85195"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36" dirty="0">
              <a:solidFill>
                <a:schemeClr val="tx1"/>
              </a:solidFill>
            </a:endParaRPr>
          </a:p>
        </p:txBody>
      </p:sp>
    </p:spTree>
    <p:extLst>
      <p:ext uri="{BB962C8B-B14F-4D97-AF65-F5344CB8AC3E}">
        <p14:creationId xmlns:p14="http://schemas.microsoft.com/office/powerpoint/2010/main" val="179802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6F2FE-00AA-FA41-A7B4-C59A13CC4DE6}"/>
              </a:ext>
            </a:extLst>
          </p:cNvPr>
          <p:cNvSpPr>
            <a:spLocks noGrp="1"/>
          </p:cNvSpPr>
          <p:nvPr>
            <p:ph idx="1"/>
          </p:nvPr>
        </p:nvSpPr>
        <p:spPr>
          <a:xfrm>
            <a:off x="1561912" y="4176425"/>
            <a:ext cx="19594890" cy="6821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B52C5E9-92CB-FA4D-87D9-7E725286215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8889" b="37980"/>
          <a:stretch/>
        </p:blipFill>
        <p:spPr>
          <a:xfrm>
            <a:off x="0" y="8545402"/>
            <a:ext cx="22718713" cy="4233974"/>
          </a:xfrm>
          <a:prstGeom prst="rect">
            <a:avLst/>
          </a:prstGeom>
        </p:spPr>
      </p:pic>
      <p:pic>
        <p:nvPicPr>
          <p:cNvPr id="12" name="NDIS logo" descr="NDIS logo">
            <a:extLst>
              <a:ext uri="{FF2B5EF4-FFF2-40B4-BE49-F238E27FC236}">
                <a16:creationId xmlns:a16="http://schemas.microsoft.com/office/drawing/2014/main" id="{29614EE3-6DDC-684B-BE19-9648F680817C}"/>
              </a:ext>
            </a:extLst>
          </p:cNvPr>
          <p:cNvPicPr>
            <a:picLocks noChangeAspect="1"/>
          </p:cNvPicPr>
          <p:nvPr userDrawn="1"/>
        </p:nvPicPr>
        <p:blipFill>
          <a:blip r:embed="rId3"/>
          <a:srcRect/>
          <a:stretch/>
        </p:blipFill>
        <p:spPr>
          <a:xfrm>
            <a:off x="20182145" y="653640"/>
            <a:ext cx="1949314" cy="1014994"/>
          </a:xfrm>
          <a:prstGeom prst="rect">
            <a:avLst/>
          </a:prstGeom>
        </p:spPr>
      </p:pic>
      <p:sp>
        <p:nvSpPr>
          <p:cNvPr id="11" name="Slide Number Placeholder 5">
            <a:extLst>
              <a:ext uri="{FF2B5EF4-FFF2-40B4-BE49-F238E27FC236}">
                <a16:creationId xmlns:a16="http://schemas.microsoft.com/office/drawing/2014/main" id="{829F7DA5-64F5-434F-B7A4-C1969F6F9836}"/>
              </a:ext>
            </a:extLst>
          </p:cNvPr>
          <p:cNvSpPr txBox="1">
            <a:spLocks/>
          </p:cNvSpPr>
          <p:nvPr userDrawn="1"/>
        </p:nvSpPr>
        <p:spPr>
          <a:xfrm>
            <a:off x="405272" y="12075954"/>
            <a:ext cx="4746187" cy="680383"/>
          </a:xfrm>
          <a:prstGeom prst="rect">
            <a:avLst/>
          </a:prstGeom>
        </p:spPr>
        <p:txBody>
          <a:bodyPr vert="horz" lIns="170390" tIns="85195" rIns="170390" bIns="85195"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236" baseline="0" dirty="0"/>
              <a:t>June 2022</a:t>
            </a:r>
            <a:endParaRPr lang="en-US" sz="2236" dirty="0"/>
          </a:p>
        </p:txBody>
      </p:sp>
      <p:sp>
        <p:nvSpPr>
          <p:cNvPr id="13" name="Slide Number Placeholder 13"/>
          <p:cNvSpPr>
            <a:spLocks noGrp="1"/>
          </p:cNvSpPr>
          <p:nvPr>
            <p:ph type="sldNum" sz="quarter" idx="12"/>
          </p:nvPr>
        </p:nvSpPr>
        <p:spPr>
          <a:xfrm>
            <a:off x="17607003" y="11938168"/>
            <a:ext cx="4746187" cy="680383"/>
          </a:xfrm>
        </p:spPr>
        <p:txBody>
          <a:bodyPr/>
          <a:lstStyle>
            <a:lvl1pPr>
              <a:defRPr>
                <a:solidFill>
                  <a:schemeClr val="bg1"/>
                </a:solidFill>
              </a:defRPr>
            </a:lvl1pPr>
          </a:lstStyle>
          <a:p>
            <a:fld id="{30F8B080-46C7-3D43-BD58-09E8A22A6F4D}" type="slidenum">
              <a:rPr lang="en-US" smtClean="0"/>
              <a:pPr/>
              <a:t>‹#›</a:t>
            </a:fld>
            <a:endParaRPr lang="en-US" dirty="0"/>
          </a:p>
        </p:txBody>
      </p:sp>
      <p:sp>
        <p:nvSpPr>
          <p:cNvPr id="7" name="TextBox 6">
            <a:extLst>
              <a:ext uri="{FF2B5EF4-FFF2-40B4-BE49-F238E27FC236}">
                <a16:creationId xmlns:a16="http://schemas.microsoft.com/office/drawing/2014/main" id="{72CA4095-EA2D-4E6D-AA7B-EDBA4D67F5CA}"/>
              </a:ext>
            </a:extLst>
          </p:cNvPr>
          <p:cNvSpPr txBox="1"/>
          <p:nvPr userDrawn="1"/>
        </p:nvSpPr>
        <p:spPr>
          <a:xfrm>
            <a:off x="8840680" y="12185312"/>
            <a:ext cx="4424058" cy="461665"/>
          </a:xfrm>
          <a:prstGeom prst="rect">
            <a:avLst/>
          </a:prstGeom>
          <a:solidFill>
            <a:schemeClr val="bg1"/>
          </a:solidFill>
        </p:spPr>
        <p:txBody>
          <a:bodyPr wrap="square" rtlCol="0">
            <a:spAutoFit/>
          </a:bodyPr>
          <a:lstStyle/>
          <a:p>
            <a:pPr algn="ctr"/>
            <a:r>
              <a:rPr lang="en-AU" sz="2400" b="1" i="0" u="none" strike="noStrike" dirty="0">
                <a:solidFill>
                  <a:srgbClr val="FF0000"/>
                </a:solidFill>
                <a:effectLst/>
                <a:latin typeface="Arial" panose="020B0604020202020204" pitchFamily="34" charset="0"/>
              </a:rPr>
              <a:t>Not for further distribution </a:t>
            </a:r>
            <a:endParaRPr lang="en-AU" sz="2236" b="1" dirty="0">
              <a:solidFill>
                <a:srgbClr val="C00000"/>
              </a:solidFill>
            </a:endParaRPr>
          </a:p>
        </p:txBody>
      </p:sp>
    </p:spTree>
    <p:extLst>
      <p:ext uri="{BB962C8B-B14F-4D97-AF65-F5344CB8AC3E}">
        <p14:creationId xmlns:p14="http://schemas.microsoft.com/office/powerpoint/2010/main" val="134381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oleObject" Target="../embeddings/oleObject1.bin"/><Relationship Id="rId5" Type="http://schemas.openxmlformats.org/officeDocument/2006/relationships/theme" Target="../theme/theme1.xml"/><Relationship Id="rId15" Type="http://schemas.openxmlformats.org/officeDocument/2006/relationships/tags" Target="../tags/tag9.xml"/><Relationship Id="rId23" Type="http://schemas.openxmlformats.org/officeDocument/2006/relationships/tags" Target="../tags/tag17.xml"/><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nvPr>
        </p:nvGraphicFramePr>
        <p:xfrm>
          <a:off x="2" y="0"/>
          <a:ext cx="402457" cy="301827"/>
        </p:xfrm>
        <a:graphic>
          <a:graphicData uri="http://schemas.openxmlformats.org/presentationml/2006/ole">
            <mc:AlternateContent xmlns:mc="http://schemas.openxmlformats.org/markup-compatibility/2006">
              <mc:Choice xmlns:v="urn:schemas-microsoft-com:vml" Requires="v">
                <p:oleObj spid="_x0000_s1029"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2" y="0"/>
                        <a:ext cx="402457" cy="301827"/>
                      </a:xfrm>
                      <a:prstGeom prst="rect">
                        <a:avLst/>
                      </a:prstGeom>
                    </p:spPr>
                  </p:pic>
                </p:oleObj>
              </mc:Fallback>
            </mc:AlternateContent>
          </a:graphicData>
        </a:graphic>
      </p:graphicFrame>
      <p:sp>
        <p:nvSpPr>
          <p:cNvPr id="6" name="Rectangle 5" hidden="1"/>
          <p:cNvSpPr/>
          <p:nvPr>
            <p:custDataLst>
              <p:tags r:id="rId8"/>
            </p:custDataLst>
          </p:nvPr>
        </p:nvSpPr>
        <p:spPr bwMode="auto">
          <a:xfrm>
            <a:off x="2" y="0"/>
            <a:ext cx="402457" cy="301827"/>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1703951" rtl="0" eaLnBrk="1" fontAlgn="base" latinLnBrk="0" hangingPunct="1">
              <a:lnSpc>
                <a:spcPct val="100000"/>
              </a:lnSpc>
              <a:spcBef>
                <a:spcPct val="0"/>
              </a:spcBef>
              <a:spcAft>
                <a:spcPct val="0"/>
              </a:spcAft>
              <a:buClrTx/>
              <a:buSzTx/>
              <a:buFontTx/>
              <a:buNone/>
              <a:tabLst/>
              <a:defRPr/>
            </a:pPr>
            <a:endParaRPr kumimoji="0" lang="en-AU" sz="3727" b="0" i="0" u="none" strike="noStrike" kern="1200" cap="none" spc="0" normalizeH="0" baseline="0" noProof="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1034" name="Working Draft" hidden="1"/>
          <p:cNvSpPr txBox="1">
            <a:spLocks noChangeArrowheads="1"/>
          </p:cNvSpPr>
          <p:nvPr/>
        </p:nvSpPr>
        <p:spPr bwMode="auto">
          <a:xfrm rot="5400000">
            <a:off x="20553916" y="3691364"/>
            <a:ext cx="3975447" cy="17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1703951" rtl="0" eaLnBrk="1" fontAlgn="base" latinLnBrk="0" hangingPunct="1">
              <a:lnSpc>
                <a:spcPct val="100000"/>
              </a:lnSpc>
              <a:spcBef>
                <a:spcPct val="0"/>
              </a:spcBef>
              <a:spcAft>
                <a:spcPct val="0"/>
              </a:spcAft>
              <a:buClrTx/>
              <a:buSzTx/>
              <a:buFontTx/>
              <a:buNone/>
              <a:tabLst/>
              <a:defRPr lang="x-none"/>
            </a:pPr>
            <a:r>
              <a:rPr kumimoji="0" lang="en-AU" sz="1118" b="0" i="0" u="none" strike="noStrike" kern="1200" cap="none" spc="0" normalizeH="0" baseline="0" noProof="0">
                <a:ln>
                  <a:noFill/>
                </a:ln>
                <a:solidFill>
                  <a:srgbClr val="808080"/>
                </a:solidFill>
                <a:effectLst/>
                <a:uLnTx/>
                <a:uFillTx/>
                <a:latin typeface="Arial"/>
                <a:ea typeface="+mn-ea"/>
                <a:cs typeface="+mn-cs"/>
              </a:rPr>
              <a:t>Last Modified 5/28/2021 5:02 PM AUS Eastern Standard Time</a:t>
            </a:r>
          </a:p>
        </p:txBody>
      </p:sp>
      <p:sp>
        <p:nvSpPr>
          <p:cNvPr id="1035" name="Printed" hidden="1"/>
          <p:cNvSpPr txBox="1">
            <a:spLocks noChangeArrowheads="1"/>
          </p:cNvSpPr>
          <p:nvPr/>
        </p:nvSpPr>
        <p:spPr bwMode="auto">
          <a:xfrm rot="5400000">
            <a:off x="20754294" y="7824407"/>
            <a:ext cx="3574697" cy="17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1703951" rtl="0" eaLnBrk="1" fontAlgn="base" latinLnBrk="0" hangingPunct="1">
              <a:lnSpc>
                <a:spcPct val="100000"/>
              </a:lnSpc>
              <a:spcBef>
                <a:spcPct val="0"/>
              </a:spcBef>
              <a:spcAft>
                <a:spcPct val="0"/>
              </a:spcAft>
              <a:buClrTx/>
              <a:buSzTx/>
              <a:buFontTx/>
              <a:buNone/>
              <a:tabLst/>
              <a:defRPr lang="x-none"/>
            </a:pPr>
            <a:r>
              <a:rPr kumimoji="0" lang="en-AU" sz="1118" b="0" i="0" u="none" strike="noStrike" kern="1200" cap="none" spc="0" normalizeH="0" baseline="0" noProof="0">
                <a:ln>
                  <a:noFill/>
                </a:ln>
                <a:solidFill>
                  <a:srgbClr val="808080"/>
                </a:solidFill>
                <a:effectLst/>
                <a:uLnTx/>
                <a:uFillTx/>
                <a:latin typeface="Arial"/>
                <a:ea typeface="+mn-ea"/>
                <a:cs typeface="+mn-cs"/>
              </a:rPr>
              <a:t>Printed 2/23/2021 4:23 PM AUS Eastern Standard Time</a:t>
            </a:r>
          </a:p>
        </p:txBody>
      </p:sp>
      <p:sp>
        <p:nvSpPr>
          <p:cNvPr id="19" name="Title Placeholder 2"/>
          <p:cNvSpPr>
            <a:spLocks noGrp="1" noChangeArrowheads="1"/>
          </p:cNvSpPr>
          <p:nvPr>
            <p:ph type="title"/>
          </p:nvPr>
        </p:nvSpPr>
        <p:spPr bwMode="auto">
          <a:xfrm>
            <a:off x="301850" y="437652"/>
            <a:ext cx="19357170" cy="58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a:t>Click to edit Master title style</a:t>
            </a:r>
            <a:endParaRPr lang="en-AU" noProof="0"/>
          </a:p>
        </p:txBody>
      </p:sp>
      <p:sp>
        <p:nvSpPr>
          <p:cNvPr id="10" name="1. On-page tracker" hidden="1"/>
          <p:cNvSpPr>
            <a:spLocks noChangeArrowheads="1"/>
          </p:cNvSpPr>
          <p:nvPr/>
        </p:nvSpPr>
        <p:spPr bwMode="auto">
          <a:xfrm>
            <a:off x="301855" y="144060"/>
            <a:ext cx="915315" cy="22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3951" rtl="0" eaLnBrk="1" fontAlgn="base" latinLnBrk="0" hangingPunct="1">
              <a:lnSpc>
                <a:spcPct val="100000"/>
              </a:lnSpc>
              <a:spcBef>
                <a:spcPct val="0"/>
              </a:spcBef>
              <a:spcAft>
                <a:spcPct val="0"/>
              </a:spcAft>
              <a:buClrTx/>
              <a:buSzTx/>
              <a:buFontTx/>
              <a:buNone/>
              <a:tabLst/>
              <a:defRPr/>
            </a:pPr>
            <a:r>
              <a:rPr kumimoji="0" lang="en-AU" sz="1491" b="0" i="0" u="none" strike="noStrike" kern="1200" cap="all" spc="0" normalizeH="0" baseline="0" noProof="0">
                <a:ln>
                  <a:noFill/>
                </a:ln>
                <a:solidFill>
                  <a:srgbClr val="808080"/>
                </a:solidFill>
                <a:effectLst/>
                <a:uLnTx/>
                <a:uFillTx/>
                <a:latin typeface="Arial"/>
                <a:ea typeface="+mn-ea"/>
                <a:cs typeface="+mn-cs"/>
              </a:rPr>
              <a:t>TRACKER</a:t>
            </a:r>
          </a:p>
        </p:txBody>
      </p:sp>
      <p:sp>
        <p:nvSpPr>
          <p:cNvPr id="11" name="3. Unit of measure" hidden="1"/>
          <p:cNvSpPr txBox="1">
            <a:spLocks noChangeArrowheads="1"/>
          </p:cNvSpPr>
          <p:nvPr/>
        </p:nvSpPr>
        <p:spPr bwMode="auto">
          <a:xfrm>
            <a:off x="301850" y="1054963"/>
            <a:ext cx="21849402" cy="45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0" marR="0" lvl="0" indent="0" algn="l" defTabSz="1668453" rtl="0" eaLnBrk="1" fontAlgn="base" latinLnBrk="0" hangingPunct="1">
              <a:lnSpc>
                <a:spcPct val="100000"/>
              </a:lnSpc>
              <a:spcBef>
                <a:spcPct val="0"/>
              </a:spcBef>
              <a:spcAft>
                <a:spcPct val="0"/>
              </a:spcAft>
              <a:buClrTx/>
              <a:buSzTx/>
              <a:buFontTx/>
              <a:buNone/>
              <a:tabLst/>
              <a:defRPr lang="x-none"/>
            </a:pPr>
            <a:r>
              <a:rPr kumimoji="0" lang="en-AU" sz="2981" b="0" i="0" u="none" strike="noStrike" kern="1200" cap="none" spc="0" normalizeH="0" baseline="0" noProof="0">
                <a:ln>
                  <a:noFill/>
                </a:ln>
                <a:solidFill>
                  <a:srgbClr val="808080"/>
                </a:solidFill>
                <a:effectLst/>
                <a:uLnTx/>
                <a:uFillTx/>
                <a:latin typeface="Arial"/>
                <a:ea typeface="+mn-ea"/>
                <a:cs typeface="+mn-cs"/>
              </a:rPr>
              <a:t>Unit of measure</a:t>
            </a:r>
          </a:p>
        </p:txBody>
      </p:sp>
      <p:grpSp>
        <p:nvGrpSpPr>
          <p:cNvPr id="4" name="Slide Elements" hidden="1"/>
          <p:cNvGrpSpPr/>
          <p:nvPr/>
        </p:nvGrpSpPr>
        <p:grpSpPr bwMode="ltGray">
          <a:xfrm>
            <a:off x="806945" y="11690602"/>
            <a:ext cx="21081413" cy="738190"/>
            <a:chOff x="318297" y="6501492"/>
            <a:chExt cx="8315602" cy="388261"/>
          </a:xfrm>
        </p:grpSpPr>
        <p:sp>
          <p:nvSpPr>
            <p:cNvPr id="13" name="4. Footnote"/>
            <p:cNvSpPr txBox="1">
              <a:spLocks noChangeArrowheads="1"/>
            </p:cNvSpPr>
            <p:nvPr/>
          </p:nvSpPr>
          <p:spPr bwMode="ltGray">
            <a:xfrm>
              <a:off x="318297" y="6501492"/>
              <a:ext cx="8315602" cy="12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56789" marR="0" lvl="0" indent="-156789" algn="l" defTabSz="1668453" rtl="0" eaLnBrk="1" fontAlgn="base" latinLnBrk="0" hangingPunct="1">
                <a:lnSpc>
                  <a:spcPct val="100000"/>
                </a:lnSpc>
                <a:spcBef>
                  <a:spcPct val="0"/>
                </a:spcBef>
                <a:spcAft>
                  <a:spcPct val="0"/>
                </a:spcAft>
                <a:buClrTx/>
                <a:buSzTx/>
                <a:buFontTx/>
                <a:buNone/>
                <a:tabLst/>
                <a:defRPr lang="x-none"/>
              </a:pPr>
              <a:r>
                <a:rPr kumimoji="0" lang="en-AU" sz="1491" b="0" i="0" u="none" strike="noStrike" kern="1200" cap="none" spc="0" normalizeH="0" baseline="0" noProof="0">
                  <a:ln>
                    <a:noFill/>
                  </a:ln>
                  <a:solidFill>
                    <a:srgbClr val="000000"/>
                  </a:solidFill>
                  <a:effectLst/>
                  <a:uLnTx/>
                  <a:uFillTx/>
                  <a:latin typeface="Arial"/>
                  <a:ea typeface="+mn-ea"/>
                  <a:cs typeface="+mn-cs"/>
                </a:rPr>
                <a:t>1 Footnote</a:t>
              </a:r>
            </a:p>
          </p:txBody>
        </p:sp>
        <p:sp>
          <p:nvSpPr>
            <p:cNvPr id="14" name="5. Source"/>
            <p:cNvSpPr>
              <a:spLocks noChangeArrowheads="1"/>
            </p:cNvSpPr>
            <p:nvPr/>
          </p:nvSpPr>
          <p:spPr bwMode="ltGray">
            <a:xfrm>
              <a:off x="318441" y="6769085"/>
              <a:ext cx="7985797" cy="12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marL="973264" marR="0" lvl="0" indent="-973264" algn="l" defTabSz="1702323" rtl="0" eaLnBrk="1" fontAlgn="base" latinLnBrk="0" hangingPunct="1">
                <a:lnSpc>
                  <a:spcPct val="100000"/>
                </a:lnSpc>
                <a:spcBef>
                  <a:spcPct val="0"/>
                </a:spcBef>
                <a:spcAft>
                  <a:spcPct val="0"/>
                </a:spcAft>
                <a:buClrTx/>
                <a:buSzTx/>
                <a:buFontTx/>
                <a:buNone/>
                <a:tabLst/>
                <a:defRPr/>
              </a:pPr>
              <a:r>
                <a:rPr kumimoji="0" lang="en-AU" sz="1491" b="0" i="0" u="none" strike="noStrike" kern="1200" cap="none" spc="0" normalizeH="0" baseline="0" noProof="0">
                  <a:ln>
                    <a:noFill/>
                  </a:ln>
                  <a:solidFill>
                    <a:srgbClr val="FFFFFF"/>
                  </a:solidFill>
                  <a:effectLst/>
                  <a:uLnTx/>
                  <a:uFillTx/>
                  <a:latin typeface="Arial"/>
                  <a:ea typeface="+mn-ea"/>
                  <a:cs typeface="+mn-cs"/>
                </a:rPr>
                <a:t>SOURCE : Source</a:t>
              </a:r>
            </a:p>
          </p:txBody>
        </p:sp>
      </p:grpSp>
      <p:sp>
        <p:nvSpPr>
          <p:cNvPr id="3" name="Text Placeholder 2"/>
          <p:cNvSpPr>
            <a:spLocks noGrp="1"/>
          </p:cNvSpPr>
          <p:nvPr>
            <p:ph type="body" idx="1"/>
          </p:nvPr>
        </p:nvSpPr>
        <p:spPr bwMode="auto">
          <a:xfrm>
            <a:off x="3682489" y="3710111"/>
            <a:ext cx="10906592" cy="2294075"/>
          </a:xfrm>
          <a:prstGeom prst="rect">
            <a:avLst/>
          </a:prstGeom>
        </p:spPr>
        <p:txBody>
          <a:bodyPr vert="horz" lIns="0" tIns="0" rIns="0" bIns="0" rtlCol="0">
            <a:spAutoFit/>
          </a:bodyPr>
          <a:lstStyle/>
          <a:p>
            <a:pPr lvl="0" latinLnBrk="0"/>
            <a:r>
              <a:rPr lang="en-AU"/>
              <a:t>Click to edit Master text styles</a:t>
            </a:r>
          </a:p>
          <a:p>
            <a:pPr lvl="1" latinLnBrk="0"/>
            <a:r>
              <a:rPr lang="en-AU"/>
              <a:t>Second level</a:t>
            </a:r>
          </a:p>
          <a:p>
            <a:pPr lvl="2" latinLnBrk="0"/>
            <a:r>
              <a:rPr lang="en-AU"/>
              <a:t>Third level</a:t>
            </a:r>
          </a:p>
          <a:p>
            <a:pPr lvl="3" latinLnBrk="0"/>
            <a:r>
              <a:rPr lang="en-AU"/>
              <a:t>Fourth level</a:t>
            </a:r>
          </a:p>
          <a:p>
            <a:pPr lvl="4" latinLnBrk="0"/>
            <a:r>
              <a:rPr lang="en-AU"/>
              <a:t>Fifth level</a:t>
            </a:r>
          </a:p>
        </p:txBody>
      </p:sp>
      <p:grpSp>
        <p:nvGrpSpPr>
          <p:cNvPr id="15" name="ACET" hidden="1"/>
          <p:cNvGrpSpPr>
            <a:grpSpLocks/>
          </p:cNvGrpSpPr>
          <p:nvPr/>
        </p:nvGrpSpPr>
        <p:grpSpPr bwMode="auto">
          <a:xfrm>
            <a:off x="3682491" y="2421520"/>
            <a:ext cx="10810003" cy="935666"/>
            <a:chOff x="915" y="720"/>
            <a:chExt cx="2686" cy="310"/>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20"/>
              <a:ext cx="2686" cy="31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1703951" rtl="0" eaLnBrk="1" fontAlgn="base" latinLnBrk="0" hangingPunct="1">
                <a:lnSpc>
                  <a:spcPct val="100000"/>
                </a:lnSpc>
                <a:spcBef>
                  <a:spcPct val="0"/>
                </a:spcBef>
                <a:spcAft>
                  <a:spcPct val="0"/>
                </a:spcAft>
                <a:buClrTx/>
                <a:buSzTx/>
                <a:buFontTx/>
                <a:buNone/>
                <a:tabLst/>
                <a:defRPr/>
              </a:pPr>
              <a:r>
                <a:rPr kumimoji="0" lang="en-AU" sz="2981" b="1" i="0" u="none" strike="noStrike" kern="1200" cap="none" spc="0" normalizeH="0" baseline="0" noProof="0">
                  <a:ln>
                    <a:noFill/>
                  </a:ln>
                  <a:solidFill>
                    <a:srgbClr val="000000"/>
                  </a:solidFill>
                  <a:effectLst/>
                  <a:uLnTx/>
                  <a:uFillTx/>
                  <a:latin typeface="Arial"/>
                  <a:ea typeface="+mn-ea"/>
                  <a:cs typeface="+mn-cs"/>
                </a:rPr>
                <a:t>Title</a:t>
              </a:r>
            </a:p>
            <a:p>
              <a:pPr marL="0" marR="0" lvl="0" indent="0" algn="l" defTabSz="1703951" rtl="0" eaLnBrk="1" fontAlgn="base" latinLnBrk="0" hangingPunct="1">
                <a:lnSpc>
                  <a:spcPct val="100000"/>
                </a:lnSpc>
                <a:spcBef>
                  <a:spcPct val="0"/>
                </a:spcBef>
                <a:spcAft>
                  <a:spcPct val="0"/>
                </a:spcAft>
                <a:buClrTx/>
                <a:buSzTx/>
                <a:buFontTx/>
                <a:buNone/>
                <a:tabLst/>
                <a:defRPr/>
              </a:pPr>
              <a:r>
                <a:rPr kumimoji="0" lang="en-AU" sz="2981" b="0" i="0" u="none" strike="noStrike" kern="1200" cap="none" spc="0" normalizeH="0" baseline="0" noProof="0">
                  <a:ln>
                    <a:noFill/>
                  </a:ln>
                  <a:solidFill>
                    <a:srgbClr val="808080"/>
                  </a:solidFill>
                  <a:effectLst/>
                  <a:uLnTx/>
                  <a:uFillTx/>
                  <a:latin typeface="Arial"/>
                  <a:ea typeface="+mn-ea"/>
                  <a:cs typeface="+mn-cs"/>
                </a:rPr>
                <a:t>Unit of measure</a:t>
              </a:r>
            </a:p>
          </p:txBody>
        </p:sp>
      </p:grpSp>
      <p:grpSp>
        <p:nvGrpSpPr>
          <p:cNvPr id="17" name="McKSticker" hidden="1"/>
          <p:cNvGrpSpPr/>
          <p:nvPr/>
        </p:nvGrpSpPr>
        <p:grpSpPr bwMode="auto">
          <a:xfrm>
            <a:off x="20975259" y="1286821"/>
            <a:ext cx="1176023" cy="281026"/>
            <a:chOff x="8276891" y="285750"/>
            <a:chExt cx="463884" cy="147808"/>
          </a:xfrm>
        </p:grpSpPr>
        <p:sp>
          <p:nvSpPr>
            <p:cNvPr id="20" name="StickerRectangle"/>
            <p:cNvSpPr>
              <a:spLocks noChangeArrowheads="1"/>
            </p:cNvSpPr>
            <p:nvPr/>
          </p:nvSpPr>
          <p:spPr bwMode="auto">
            <a:xfrm>
              <a:off x="8402314" y="285750"/>
              <a:ext cx="338461" cy="13523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1702323" rtl="0" eaLnBrk="1" fontAlgn="base" latinLnBrk="0" hangingPunct="1">
                <a:lnSpc>
                  <a:spcPct val="100000"/>
                </a:lnSpc>
                <a:spcBef>
                  <a:spcPct val="0"/>
                </a:spcBef>
                <a:spcAft>
                  <a:spcPct val="0"/>
                </a:spcAft>
                <a:buClr>
                  <a:srgbClr val="002960"/>
                </a:buClr>
                <a:buSzTx/>
                <a:buFontTx/>
                <a:buNone/>
                <a:tabLst/>
                <a:defRPr/>
              </a:pPr>
              <a:r>
                <a:rPr kumimoji="0" lang="en-AU" sz="1491" b="0" i="0" u="none" strike="noStrike" kern="1200" cap="none" spc="0" normalizeH="0" baseline="0" noProof="0">
                  <a:ln>
                    <a:noFill/>
                  </a:ln>
                  <a:solidFill>
                    <a:srgbClr val="808080"/>
                  </a:solidFill>
                  <a:effectLst/>
                  <a:uLnTx/>
                  <a:uFillTx/>
                  <a:latin typeface="Arial"/>
                  <a:ea typeface="+mn-ea"/>
                  <a:cs typeface="+mn-cs"/>
                </a:rPr>
                <a:t>STICKER</a:t>
              </a:r>
            </a:p>
          </p:txBody>
        </p:sp>
        <p:cxnSp>
          <p:nvCxnSpPr>
            <p:cNvPr id="21" name="AutoShape 31"/>
            <p:cNvCxnSpPr>
              <a:cxnSpLocks noChangeShapeType="1"/>
              <a:stCxn id="20" idx="2"/>
              <a:endCxn id="20" idx="4"/>
            </p:cNvCxnSpPr>
            <p:nvPr/>
          </p:nvCxnSpPr>
          <p:spPr bwMode="auto">
            <a:xfrm>
              <a:off x="8276891" y="285750"/>
              <a:ext cx="0" cy="147808"/>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auto">
            <a:xfrm>
              <a:off x="8276891" y="433558"/>
              <a:ext cx="46388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3" name="doc id"/>
          <p:cNvSpPr>
            <a:spLocks noChangeArrowheads="1"/>
          </p:cNvSpPr>
          <p:nvPr/>
        </p:nvSpPr>
        <p:spPr bwMode="auto">
          <a:xfrm>
            <a:off x="20489103" y="96588"/>
            <a:ext cx="1666173" cy="23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1702323" rtl="0" eaLnBrk="1" fontAlgn="base" latinLnBrk="0" hangingPunct="1">
              <a:lnSpc>
                <a:spcPct val="100000"/>
              </a:lnSpc>
              <a:spcBef>
                <a:spcPct val="0"/>
              </a:spcBef>
              <a:spcAft>
                <a:spcPct val="0"/>
              </a:spcAft>
              <a:buClrTx/>
              <a:buSzTx/>
              <a:buFontTx/>
              <a:buNone/>
              <a:tabLst/>
              <a:defRPr/>
            </a:pPr>
            <a:endParaRPr kumimoji="0" lang="en-AU" sz="1491" b="0" i="0" u="none" strike="noStrike" kern="1200" cap="none" spc="0" normalizeH="0" baseline="0" noProof="0">
              <a:ln>
                <a:noFill/>
              </a:ln>
              <a:solidFill>
                <a:srgbClr val="808080"/>
              </a:solidFill>
              <a:effectLst/>
              <a:uLnTx/>
              <a:uFillTx/>
              <a:latin typeface="Arial"/>
              <a:ea typeface="+mn-ea"/>
              <a:cs typeface="+mn-cs"/>
            </a:endParaRPr>
          </a:p>
        </p:txBody>
      </p:sp>
      <p:grpSp>
        <p:nvGrpSpPr>
          <p:cNvPr id="26" name="LegendBoxes" hidden="1"/>
          <p:cNvGrpSpPr/>
          <p:nvPr/>
        </p:nvGrpSpPr>
        <p:grpSpPr bwMode="auto">
          <a:xfrm>
            <a:off x="20240818" y="1274746"/>
            <a:ext cx="1596116" cy="1889428"/>
            <a:chOff x="7835905" y="279400"/>
            <a:chExt cx="629591" cy="993769"/>
          </a:xfrm>
        </p:grpSpPr>
        <p:sp>
          <p:nvSpPr>
            <p:cNvPr id="27"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28"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29"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30"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31" name="Legend1"/>
            <p:cNvSpPr>
              <a:spLocks noChangeArrowheads="1"/>
            </p:cNvSpPr>
            <p:nvPr/>
          </p:nvSpPr>
          <p:spPr bwMode="auto">
            <a:xfrm>
              <a:off x="8089905" y="279400"/>
              <a:ext cx="375591" cy="18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32" name="Legend2"/>
            <p:cNvSpPr>
              <a:spLocks noChangeArrowheads="1"/>
            </p:cNvSpPr>
            <p:nvPr/>
          </p:nvSpPr>
          <p:spPr bwMode="auto">
            <a:xfrm>
              <a:off x="8089905" y="549275"/>
              <a:ext cx="375591" cy="18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33" name="Legend3"/>
            <p:cNvSpPr>
              <a:spLocks noChangeArrowheads="1"/>
            </p:cNvSpPr>
            <p:nvPr/>
          </p:nvSpPr>
          <p:spPr bwMode="auto">
            <a:xfrm>
              <a:off x="8089905" y="820738"/>
              <a:ext cx="375591" cy="18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34" name="Legend4"/>
            <p:cNvSpPr>
              <a:spLocks noChangeArrowheads="1"/>
            </p:cNvSpPr>
            <p:nvPr/>
          </p:nvSpPr>
          <p:spPr bwMode="auto">
            <a:xfrm>
              <a:off x="8089905" y="1092201"/>
              <a:ext cx="375591" cy="18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grpSp>
      <p:grpSp>
        <p:nvGrpSpPr>
          <p:cNvPr id="35" name="LegendLines" hidden="1"/>
          <p:cNvGrpSpPr/>
          <p:nvPr/>
        </p:nvGrpSpPr>
        <p:grpSpPr bwMode="auto">
          <a:xfrm>
            <a:off x="19460062" y="1274737"/>
            <a:ext cx="2376884" cy="1382358"/>
            <a:chOff x="7540629" y="279400"/>
            <a:chExt cx="937566" cy="727069"/>
          </a:xfrm>
        </p:grpSpPr>
        <p:sp>
          <p:nvSpPr>
            <p:cNvPr id="36"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37"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38"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39" name="Legend1"/>
            <p:cNvSpPr>
              <a:spLocks noChangeArrowheads="1"/>
            </p:cNvSpPr>
            <p:nvPr/>
          </p:nvSpPr>
          <p:spPr bwMode="auto">
            <a:xfrm>
              <a:off x="8102604" y="279400"/>
              <a:ext cx="375591" cy="18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40" name="Legend2"/>
            <p:cNvSpPr>
              <a:spLocks noChangeArrowheads="1"/>
            </p:cNvSpPr>
            <p:nvPr/>
          </p:nvSpPr>
          <p:spPr bwMode="auto">
            <a:xfrm>
              <a:off x="8102604" y="546100"/>
              <a:ext cx="375591" cy="18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41" name="Legend3"/>
            <p:cNvSpPr>
              <a:spLocks noChangeArrowheads="1"/>
            </p:cNvSpPr>
            <p:nvPr/>
          </p:nvSpPr>
          <p:spPr bwMode="auto">
            <a:xfrm>
              <a:off x="8102604" y="825501"/>
              <a:ext cx="375591" cy="18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grpSp>
      <p:grpSp>
        <p:nvGrpSpPr>
          <p:cNvPr id="42" name="LegendMoons" hidden="1"/>
          <p:cNvGrpSpPr/>
          <p:nvPr/>
        </p:nvGrpSpPr>
        <p:grpSpPr bwMode="auto">
          <a:xfrm>
            <a:off x="20071791" y="1220408"/>
            <a:ext cx="1765148" cy="2484047"/>
            <a:chOff x="7769225" y="250825"/>
            <a:chExt cx="696266" cy="1306516"/>
          </a:xfrm>
        </p:grpSpPr>
        <p:grpSp>
          <p:nvGrpSpPr>
            <p:cNvPr id="43" name="MoonLegend1"/>
            <p:cNvGrpSpPr>
              <a:grpSpLocks noChangeAspect="1"/>
            </p:cNvGrpSpPr>
            <p:nvPr>
              <p:custDataLst>
                <p:tags r:id="rId9"/>
              </p:custDataLst>
            </p:nvPr>
          </p:nvGrpSpPr>
          <p:grpSpPr bwMode="auto">
            <a:xfrm>
              <a:off x="7769225" y="250825"/>
              <a:ext cx="209550" cy="209551"/>
              <a:chOff x="4533" y="183"/>
              <a:chExt cx="144" cy="144"/>
            </a:xfrm>
          </p:grpSpPr>
          <p:sp>
            <p:nvSpPr>
              <p:cNvPr id="61"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62"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MoonLegend2"/>
            <p:cNvGrpSpPr>
              <a:grpSpLocks noChangeAspect="1"/>
            </p:cNvGrpSpPr>
            <p:nvPr>
              <p:custDataLst>
                <p:tags r:id="rId10"/>
              </p:custDataLst>
            </p:nvPr>
          </p:nvGrpSpPr>
          <p:grpSpPr bwMode="auto">
            <a:xfrm>
              <a:off x="7769225" y="525066"/>
              <a:ext cx="209550" cy="209551"/>
              <a:chOff x="1694" y="2044"/>
              <a:chExt cx="160" cy="160"/>
            </a:xfrm>
          </p:grpSpPr>
          <p:sp>
            <p:nvSpPr>
              <p:cNvPr id="59"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60" name="Arc 42"/>
              <p:cNvSpPr>
                <a:spLocks noChangeAspect="1"/>
              </p:cNvSpPr>
              <p:nvPr>
                <p:custDataLst>
                  <p:tags r:id="rId21"/>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5" name="MoonLegend4"/>
            <p:cNvGrpSpPr>
              <a:grpSpLocks noChangeAspect="1"/>
            </p:cNvGrpSpPr>
            <p:nvPr>
              <p:custDataLst>
                <p:tags r:id="rId11"/>
              </p:custDataLst>
            </p:nvPr>
          </p:nvGrpSpPr>
          <p:grpSpPr bwMode="auto">
            <a:xfrm>
              <a:off x="7769225" y="1073548"/>
              <a:ext cx="209550" cy="209551"/>
              <a:chOff x="4495" y="1198"/>
              <a:chExt cx="160" cy="160"/>
            </a:xfrm>
          </p:grpSpPr>
          <p:sp>
            <p:nvSpPr>
              <p:cNvPr id="57"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58"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6" name="MoonLegend5"/>
            <p:cNvGrpSpPr>
              <a:grpSpLocks noChangeAspect="1"/>
            </p:cNvGrpSpPr>
            <p:nvPr>
              <p:custDataLst>
                <p:tags r:id="rId12"/>
              </p:custDataLst>
            </p:nvPr>
          </p:nvGrpSpPr>
          <p:grpSpPr bwMode="auto">
            <a:xfrm>
              <a:off x="7769225" y="1347790"/>
              <a:ext cx="209550" cy="209551"/>
              <a:chOff x="4495" y="1440"/>
              <a:chExt cx="160" cy="160"/>
            </a:xfrm>
          </p:grpSpPr>
          <p:sp>
            <p:nvSpPr>
              <p:cNvPr id="55"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56"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7" name="MoonLegend3"/>
            <p:cNvGrpSpPr>
              <a:grpSpLocks noChangeAspect="1"/>
            </p:cNvGrpSpPr>
            <p:nvPr>
              <p:custDataLst>
                <p:tags r:id="rId13"/>
              </p:custDataLst>
            </p:nvPr>
          </p:nvGrpSpPr>
          <p:grpSpPr bwMode="auto">
            <a:xfrm>
              <a:off x="7769225" y="799307"/>
              <a:ext cx="209550" cy="209551"/>
              <a:chOff x="4495" y="1198"/>
              <a:chExt cx="160" cy="160"/>
            </a:xfrm>
          </p:grpSpPr>
          <p:sp>
            <p:nvSpPr>
              <p:cNvPr id="53"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sp>
            <p:nvSpPr>
              <p:cNvPr id="54"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703951" rtl="0" eaLnBrk="1" fontAlgn="base" latinLnBrk="0" hangingPunct="1">
                  <a:lnSpc>
                    <a:spcPct val="100000"/>
                  </a:lnSpc>
                  <a:spcBef>
                    <a:spcPct val="0"/>
                  </a:spcBef>
                  <a:spcAft>
                    <a:spcPct val="0"/>
                  </a:spcAft>
                  <a:buClrTx/>
                  <a:buSzTx/>
                  <a:buFontTx/>
                  <a:buNone/>
                  <a:tabLst/>
                  <a:defRPr/>
                </a:pPr>
                <a:endParaRPr kumimoji="0" lang="en-AU" sz="2236" b="0" i="0" u="none" strike="noStrike" kern="1200" cap="none" spc="0" normalizeH="0" baseline="0" noProof="0">
                  <a:ln>
                    <a:noFill/>
                  </a:ln>
                  <a:solidFill>
                    <a:srgbClr val="000000"/>
                  </a:solidFill>
                  <a:effectLst/>
                  <a:uLnTx/>
                  <a:uFillTx/>
                  <a:latin typeface="Arial"/>
                  <a:ea typeface="+mn-ea"/>
                  <a:cs typeface="+mn-cs"/>
                </a:endParaRPr>
              </a:p>
            </p:txBody>
          </p:sp>
        </p:grpSp>
        <p:sp>
          <p:nvSpPr>
            <p:cNvPr id="48" name="Legend1"/>
            <p:cNvSpPr>
              <a:spLocks noChangeArrowheads="1"/>
            </p:cNvSpPr>
            <p:nvPr/>
          </p:nvSpPr>
          <p:spPr bwMode="auto">
            <a:xfrm>
              <a:off x="8089900" y="263525"/>
              <a:ext cx="375591" cy="18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49" name="Legend2"/>
            <p:cNvSpPr>
              <a:spLocks noChangeArrowheads="1"/>
            </p:cNvSpPr>
            <p:nvPr/>
          </p:nvSpPr>
          <p:spPr bwMode="auto">
            <a:xfrm>
              <a:off x="8089900" y="538163"/>
              <a:ext cx="375591" cy="18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50" name="Legend3"/>
            <p:cNvSpPr>
              <a:spLocks noChangeArrowheads="1"/>
            </p:cNvSpPr>
            <p:nvPr/>
          </p:nvSpPr>
          <p:spPr bwMode="auto">
            <a:xfrm>
              <a:off x="8089900" y="812802"/>
              <a:ext cx="375591" cy="18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51" name="Legend4"/>
            <p:cNvSpPr>
              <a:spLocks noChangeArrowheads="1"/>
            </p:cNvSpPr>
            <p:nvPr/>
          </p:nvSpPr>
          <p:spPr bwMode="auto">
            <a:xfrm>
              <a:off x="8089900" y="1084265"/>
              <a:ext cx="375591" cy="18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sp>
          <p:nvSpPr>
            <p:cNvPr id="52" name="Legend5"/>
            <p:cNvSpPr>
              <a:spLocks noChangeArrowheads="1"/>
            </p:cNvSpPr>
            <p:nvPr/>
          </p:nvSpPr>
          <p:spPr bwMode="auto">
            <a:xfrm>
              <a:off x="8089900" y="1360490"/>
              <a:ext cx="375591" cy="18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702323" rtl="0" eaLnBrk="1" fontAlgn="base" latinLnBrk="0" hangingPunct="1">
                <a:lnSpc>
                  <a:spcPct val="100000"/>
                </a:lnSpc>
                <a:spcBef>
                  <a:spcPct val="0"/>
                </a:spcBef>
                <a:spcAft>
                  <a:spcPct val="0"/>
                </a:spcAft>
                <a:buClr>
                  <a:srgbClr val="000000"/>
                </a:buClr>
                <a:buSzTx/>
                <a:buFontTx/>
                <a:buNone/>
                <a:tabLst/>
                <a:defRPr/>
              </a:pPr>
              <a:r>
                <a:rPr kumimoji="0" lang="en-AU" sz="2236" b="0" i="0" u="none" strike="noStrike" kern="1200" cap="none" spc="0" normalizeH="0" baseline="0" noProof="0">
                  <a:ln>
                    <a:noFill/>
                  </a:ln>
                  <a:solidFill>
                    <a:srgbClr val="000000"/>
                  </a:solidFill>
                  <a:effectLst/>
                  <a:uLnTx/>
                  <a:uFillTx/>
                  <a:latin typeface="Arial"/>
                  <a:ea typeface="+mn-ea"/>
                  <a:cs typeface="+mn-cs"/>
                </a:rPr>
                <a:t>Legend</a:t>
              </a:r>
            </a:p>
          </p:txBody>
        </p:sp>
      </p:grpSp>
      <p:sp>
        <p:nvSpPr>
          <p:cNvPr id="63" name="Slide Number"/>
          <p:cNvSpPr txBox="1">
            <a:spLocks/>
          </p:cNvSpPr>
          <p:nvPr/>
        </p:nvSpPr>
        <p:spPr bwMode="ltGray">
          <a:xfrm>
            <a:off x="21654315" y="12199378"/>
            <a:ext cx="234038" cy="22942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marL="0" marR="0" lvl="0" indent="0" algn="r" defTabSz="1703951" rtl="0" eaLnBrk="1" fontAlgn="base" latinLnBrk="0" hangingPunct="1">
              <a:lnSpc>
                <a:spcPct val="100000"/>
              </a:lnSpc>
              <a:spcBef>
                <a:spcPct val="0"/>
              </a:spcBef>
              <a:spcAft>
                <a:spcPct val="0"/>
              </a:spcAft>
              <a:buClrTx/>
              <a:buSzTx/>
              <a:buFontTx/>
              <a:buNone/>
              <a:tabLst/>
              <a:defRPr/>
            </a:pPr>
            <a:fld id="{42C328C1-A84F-4A39-A664-DBA00541A8C6}" type="slidenum">
              <a:rPr kumimoji="0" lang="en-AU" sz="1491" b="0" i="0" u="none" strike="noStrike" kern="1200" cap="none" spc="0" normalizeH="0" baseline="0" noProof="0" smtClean="0">
                <a:ln>
                  <a:noFill/>
                </a:ln>
                <a:solidFill>
                  <a:schemeClr val="tx1"/>
                </a:solidFill>
                <a:effectLst/>
                <a:uLnTx/>
                <a:uFillTx/>
                <a:latin typeface="Arial"/>
                <a:ea typeface="+mn-ea"/>
                <a:cs typeface="+mn-cs"/>
              </a:rPr>
              <a:pPr marL="0" marR="0" lvl="0" indent="0" algn="r" defTabSz="1703951" rtl="0" eaLnBrk="1" fontAlgn="base" latinLnBrk="0" hangingPunct="1">
                <a:lnSpc>
                  <a:spcPct val="100000"/>
                </a:lnSpc>
                <a:spcBef>
                  <a:spcPct val="0"/>
                </a:spcBef>
                <a:spcAft>
                  <a:spcPct val="0"/>
                </a:spcAft>
                <a:buClrTx/>
                <a:buSzTx/>
                <a:buFontTx/>
                <a:buNone/>
                <a:tabLst/>
                <a:defRPr/>
              </a:pPr>
              <a:t>‹#›</a:t>
            </a:fld>
            <a:endParaRPr kumimoji="0" lang="en-AU" sz="1491" b="0" i="0" u="none" strike="noStrike" kern="1200" cap="none" spc="0" normalizeH="0" baseline="0" noProof="0">
              <a:ln>
                <a:noFill/>
              </a:ln>
              <a:solidFill>
                <a:schemeClr val="tx1"/>
              </a:solidFill>
              <a:effectLst/>
              <a:uLnTx/>
              <a:uFillTx/>
              <a:latin typeface="Arial"/>
              <a:ea typeface="+mn-ea"/>
              <a:cs typeface="+mn-cs"/>
            </a:endParaRPr>
          </a:p>
        </p:txBody>
      </p:sp>
      <p:pic>
        <p:nvPicPr>
          <p:cNvPr id="66" name="Picture 65" descr="NDIS-logo.pn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0489103" y="418853"/>
            <a:ext cx="1459140" cy="701962"/>
          </a:xfrm>
          <a:prstGeom prst="rect">
            <a:avLst/>
          </a:prstGeom>
        </p:spPr>
      </p:pic>
      <p:sp>
        <p:nvSpPr>
          <p:cNvPr id="5" name="TextBox 4"/>
          <p:cNvSpPr txBox="1"/>
          <p:nvPr userDrawn="1"/>
        </p:nvSpPr>
        <p:spPr>
          <a:xfrm>
            <a:off x="9572886" y="12250987"/>
            <a:ext cx="10032389" cy="369332"/>
          </a:xfrm>
          <a:prstGeom prst="rect">
            <a:avLst/>
          </a:prstGeom>
          <a:noFill/>
        </p:spPr>
        <p:txBody>
          <a:bodyPr wrap="square" rtlCol="0">
            <a:spAutoFit/>
          </a:bodyPr>
          <a:lstStyle/>
          <a:p>
            <a:r>
              <a:rPr lang="en-AU" sz="1800" b="1" i="0" u="none" strike="noStrike" dirty="0">
                <a:solidFill>
                  <a:srgbClr val="FF0000"/>
                </a:solidFill>
                <a:effectLst/>
                <a:latin typeface="Arial" panose="020B0604020202020204" pitchFamily="34" charset="0"/>
              </a:rPr>
              <a:t>EMBARGOED: Not for further distribution </a:t>
            </a:r>
            <a:r>
              <a:rPr lang="en-AU" sz="1711" b="1" cap="all" baseline="0" dirty="0">
                <a:solidFill>
                  <a:srgbClr val="FF0000"/>
                </a:solidFill>
              </a:rPr>
              <a:t> </a:t>
            </a:r>
          </a:p>
        </p:txBody>
      </p:sp>
    </p:spTree>
    <p:extLst>
      <p:ext uri="{BB962C8B-B14F-4D97-AF65-F5344CB8AC3E}">
        <p14:creationId xmlns:p14="http://schemas.microsoft.com/office/powerpoint/2010/main" val="1790192737"/>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02" r:id="rId3"/>
    <p:sldLayoutId id="2147483703" r:id="rId4"/>
  </p:sldLayoutIdLst>
  <p:hf hdr="0" ftr="0" dt="0"/>
  <p:txStyles>
    <p:titleStyle>
      <a:lvl1pPr algn="l" defTabSz="1702323" rtl="0" eaLnBrk="1" fontAlgn="base" hangingPunct="1">
        <a:spcBef>
          <a:spcPct val="0"/>
        </a:spcBef>
        <a:spcAft>
          <a:spcPct val="0"/>
        </a:spcAft>
        <a:tabLst>
          <a:tab pos="513110" algn="l"/>
        </a:tabLst>
        <a:defRPr lang="x-none" sz="3727" b="0" baseline="0">
          <a:solidFill>
            <a:schemeClr val="accent4"/>
          </a:solidFill>
          <a:latin typeface="+mj-lt"/>
          <a:ea typeface="+mj-ea"/>
          <a:cs typeface="+mj-cs"/>
        </a:defRPr>
      </a:lvl1pPr>
      <a:lvl2pPr algn="l" defTabSz="1702323" rtl="0" eaLnBrk="1" fontAlgn="base" hangingPunct="1">
        <a:spcBef>
          <a:spcPct val="0"/>
        </a:spcBef>
        <a:spcAft>
          <a:spcPct val="0"/>
        </a:spcAft>
        <a:defRPr lang="x-none" sz="3612" b="1">
          <a:solidFill>
            <a:schemeClr val="tx2"/>
          </a:solidFill>
          <a:latin typeface="Arial" charset="0"/>
        </a:defRPr>
      </a:lvl2pPr>
      <a:lvl3pPr algn="l" defTabSz="1702323" rtl="0" eaLnBrk="1" fontAlgn="base" hangingPunct="1">
        <a:spcBef>
          <a:spcPct val="0"/>
        </a:spcBef>
        <a:spcAft>
          <a:spcPct val="0"/>
        </a:spcAft>
        <a:defRPr lang="x-none" sz="3612" b="1">
          <a:solidFill>
            <a:schemeClr val="tx2"/>
          </a:solidFill>
          <a:latin typeface="Arial" charset="0"/>
        </a:defRPr>
      </a:lvl3pPr>
      <a:lvl4pPr algn="l" defTabSz="1702323" rtl="0" eaLnBrk="1" fontAlgn="base" hangingPunct="1">
        <a:spcBef>
          <a:spcPct val="0"/>
        </a:spcBef>
        <a:spcAft>
          <a:spcPct val="0"/>
        </a:spcAft>
        <a:defRPr lang="x-none" sz="3612" b="1">
          <a:solidFill>
            <a:schemeClr val="tx2"/>
          </a:solidFill>
          <a:latin typeface="Arial" charset="0"/>
        </a:defRPr>
      </a:lvl4pPr>
      <a:lvl5pPr algn="l" defTabSz="1702323" rtl="0" eaLnBrk="1" fontAlgn="base" hangingPunct="1">
        <a:spcBef>
          <a:spcPct val="0"/>
        </a:spcBef>
        <a:spcAft>
          <a:spcPct val="0"/>
        </a:spcAft>
        <a:defRPr lang="x-none" sz="3612" b="1">
          <a:solidFill>
            <a:schemeClr val="tx2"/>
          </a:solidFill>
          <a:latin typeface="Arial" charset="0"/>
        </a:defRPr>
      </a:lvl5pPr>
      <a:lvl6pPr marL="869271" algn="l" defTabSz="1702323" rtl="0" eaLnBrk="1" fontAlgn="base" hangingPunct="1">
        <a:spcBef>
          <a:spcPct val="0"/>
        </a:spcBef>
        <a:spcAft>
          <a:spcPct val="0"/>
        </a:spcAft>
        <a:defRPr lang="x-none" sz="3612" b="1">
          <a:solidFill>
            <a:schemeClr val="tx2"/>
          </a:solidFill>
          <a:latin typeface="Arial" charset="0"/>
        </a:defRPr>
      </a:lvl6pPr>
      <a:lvl7pPr marL="1738541" algn="l" defTabSz="1702323" rtl="0" eaLnBrk="1" fontAlgn="base" hangingPunct="1">
        <a:spcBef>
          <a:spcPct val="0"/>
        </a:spcBef>
        <a:spcAft>
          <a:spcPct val="0"/>
        </a:spcAft>
        <a:defRPr lang="x-none" sz="3612" b="1">
          <a:solidFill>
            <a:schemeClr val="tx2"/>
          </a:solidFill>
          <a:latin typeface="Arial" charset="0"/>
        </a:defRPr>
      </a:lvl7pPr>
      <a:lvl8pPr marL="2607812" algn="l" defTabSz="1702323" rtl="0" eaLnBrk="1" fontAlgn="base" hangingPunct="1">
        <a:spcBef>
          <a:spcPct val="0"/>
        </a:spcBef>
        <a:spcAft>
          <a:spcPct val="0"/>
        </a:spcAft>
        <a:defRPr lang="x-none" sz="3612" b="1">
          <a:solidFill>
            <a:schemeClr val="tx2"/>
          </a:solidFill>
          <a:latin typeface="Arial" charset="0"/>
        </a:defRPr>
      </a:lvl8pPr>
      <a:lvl9pPr marL="3477084" algn="l" defTabSz="1702323" rtl="0" eaLnBrk="1" fontAlgn="base" hangingPunct="1">
        <a:spcBef>
          <a:spcPct val="0"/>
        </a:spcBef>
        <a:spcAft>
          <a:spcPct val="0"/>
        </a:spcAft>
        <a:defRPr lang="x-none" sz="3612" b="1">
          <a:solidFill>
            <a:schemeClr val="tx2"/>
          </a:solidFill>
          <a:latin typeface="Arial" charset="0"/>
        </a:defRPr>
      </a:lvl9pPr>
    </p:titleStyle>
    <p:bodyStyle>
      <a:lvl1pPr marL="0" indent="0" algn="l" defTabSz="1702323" rtl="0" eaLnBrk="1" fontAlgn="base" hangingPunct="1">
        <a:spcBef>
          <a:spcPct val="0"/>
        </a:spcBef>
        <a:spcAft>
          <a:spcPct val="0"/>
        </a:spcAft>
        <a:buClr>
          <a:schemeClr val="tx2"/>
        </a:buClr>
        <a:buSzPct val="100000"/>
        <a:defRPr lang="x-none" sz="2981" baseline="0">
          <a:solidFill>
            <a:schemeClr val="tx1"/>
          </a:solidFill>
          <a:latin typeface="+mn-lt"/>
          <a:ea typeface="+mn-ea"/>
          <a:cs typeface="+mn-cs"/>
        </a:defRPr>
      </a:lvl1pPr>
      <a:lvl2pPr marL="368234" indent="-365215" algn="l" defTabSz="1702323" rtl="0" eaLnBrk="1" fontAlgn="base" hangingPunct="1">
        <a:spcBef>
          <a:spcPct val="0"/>
        </a:spcBef>
        <a:spcAft>
          <a:spcPct val="0"/>
        </a:spcAft>
        <a:buClr>
          <a:schemeClr val="tx2"/>
        </a:buClr>
        <a:buSzPct val="125000"/>
        <a:buFont typeface="Arial" charset="0"/>
        <a:buChar char="▪"/>
        <a:defRPr lang="x-none" sz="2981" baseline="0">
          <a:solidFill>
            <a:schemeClr val="tx1"/>
          </a:solidFill>
          <a:latin typeface="+mn-lt"/>
        </a:defRPr>
      </a:lvl2pPr>
      <a:lvl3pPr marL="869271" indent="-498021"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3pPr>
      <a:lvl4pPr marL="1168085" indent="-295793"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4pPr>
      <a:lvl5pPr marL="1425604" indent="-247502" algn="l" defTabSz="1702323" rtl="0" eaLnBrk="1" fontAlgn="base" hangingPunct="1">
        <a:spcBef>
          <a:spcPct val="0"/>
        </a:spcBef>
        <a:spcAft>
          <a:spcPct val="0"/>
        </a:spcAft>
        <a:buClr>
          <a:schemeClr val="tx2"/>
        </a:buClr>
        <a:buSzPct val="89000"/>
        <a:buFont typeface="Arial" charset="0"/>
        <a:buChar char="-"/>
        <a:defRPr lang="x-none" sz="2981" baseline="0">
          <a:solidFill>
            <a:schemeClr val="tx1"/>
          </a:solidFill>
          <a:latin typeface="+mn-lt"/>
        </a:defRPr>
      </a:lvl5pPr>
      <a:lvl6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6pPr>
      <a:lvl7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7pPr>
      <a:lvl8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8pPr>
      <a:lvl9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9pPr>
    </p:bodyStyle>
    <p:otherStyle>
      <a:defPPr>
        <a:defRPr lang="x-none"/>
      </a:defPPr>
      <a:lvl1pPr marL="0" algn="l" defTabSz="1738541" rtl="0" eaLnBrk="1" latinLnBrk="0" hangingPunct="1">
        <a:defRPr lang="x-none" sz="3422" kern="1200">
          <a:solidFill>
            <a:schemeClr val="tx1"/>
          </a:solidFill>
          <a:latin typeface="+mn-lt"/>
          <a:ea typeface="+mn-ea"/>
          <a:cs typeface="+mn-cs"/>
        </a:defRPr>
      </a:lvl1pPr>
      <a:lvl2pPr marL="869271" algn="l" defTabSz="1738541" rtl="0" eaLnBrk="1" latinLnBrk="0" hangingPunct="1">
        <a:defRPr lang="x-none" sz="3422" kern="1200">
          <a:solidFill>
            <a:schemeClr val="tx1"/>
          </a:solidFill>
          <a:latin typeface="+mn-lt"/>
          <a:ea typeface="+mn-ea"/>
          <a:cs typeface="+mn-cs"/>
        </a:defRPr>
      </a:lvl2pPr>
      <a:lvl3pPr marL="1738541" algn="l" defTabSz="1738541" rtl="0" eaLnBrk="1" latinLnBrk="0" hangingPunct="1">
        <a:defRPr lang="x-none" sz="3422" kern="1200">
          <a:solidFill>
            <a:schemeClr val="tx1"/>
          </a:solidFill>
          <a:latin typeface="+mn-lt"/>
          <a:ea typeface="+mn-ea"/>
          <a:cs typeface="+mn-cs"/>
        </a:defRPr>
      </a:lvl3pPr>
      <a:lvl4pPr marL="2607812" algn="l" defTabSz="1738541" rtl="0" eaLnBrk="1" latinLnBrk="0" hangingPunct="1">
        <a:defRPr lang="x-none" sz="3422" kern="1200">
          <a:solidFill>
            <a:schemeClr val="tx1"/>
          </a:solidFill>
          <a:latin typeface="+mn-lt"/>
          <a:ea typeface="+mn-ea"/>
          <a:cs typeface="+mn-cs"/>
        </a:defRPr>
      </a:lvl4pPr>
      <a:lvl5pPr marL="3477084" algn="l" defTabSz="1738541" rtl="0" eaLnBrk="1" latinLnBrk="0" hangingPunct="1">
        <a:defRPr lang="x-none" sz="3422" kern="1200">
          <a:solidFill>
            <a:schemeClr val="tx1"/>
          </a:solidFill>
          <a:latin typeface="+mn-lt"/>
          <a:ea typeface="+mn-ea"/>
          <a:cs typeface="+mn-cs"/>
        </a:defRPr>
      </a:lvl5pPr>
      <a:lvl6pPr marL="4346355" algn="l" defTabSz="1738541" rtl="0" eaLnBrk="1" latinLnBrk="0" hangingPunct="1">
        <a:defRPr lang="x-none" sz="3422" kern="1200">
          <a:solidFill>
            <a:schemeClr val="tx1"/>
          </a:solidFill>
          <a:latin typeface="+mn-lt"/>
          <a:ea typeface="+mn-ea"/>
          <a:cs typeface="+mn-cs"/>
        </a:defRPr>
      </a:lvl6pPr>
      <a:lvl7pPr marL="5215625" algn="l" defTabSz="1738541" rtl="0" eaLnBrk="1" latinLnBrk="0" hangingPunct="1">
        <a:defRPr lang="x-none" sz="3422" kern="1200">
          <a:solidFill>
            <a:schemeClr val="tx1"/>
          </a:solidFill>
          <a:latin typeface="+mn-lt"/>
          <a:ea typeface="+mn-ea"/>
          <a:cs typeface="+mn-cs"/>
        </a:defRPr>
      </a:lvl7pPr>
      <a:lvl8pPr marL="6084896" algn="l" defTabSz="1738541" rtl="0" eaLnBrk="1" latinLnBrk="0" hangingPunct="1">
        <a:defRPr lang="x-none" sz="3422" kern="1200">
          <a:solidFill>
            <a:schemeClr val="tx1"/>
          </a:solidFill>
          <a:latin typeface="+mn-lt"/>
          <a:ea typeface="+mn-ea"/>
          <a:cs typeface="+mn-cs"/>
        </a:defRPr>
      </a:lvl8pPr>
      <a:lvl9pPr marL="6954166" algn="l" defTabSz="1738541" rtl="0" eaLnBrk="1" latinLnBrk="0" hangingPunct="1">
        <a:defRPr lang="x-none" sz="342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ndiatransition@ndis.gov.a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www.ndis.gov.au/about-us/policies/service-charter/participant-service-improvement-pl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0F97EC-D57D-4A7B-BB40-298421D1AC36}"/>
              </a:ext>
            </a:extLst>
          </p:cNvPr>
          <p:cNvSpPr>
            <a:spLocks noGrp="1"/>
          </p:cNvSpPr>
          <p:nvPr>
            <p:ph type="ctrTitle"/>
          </p:nvPr>
        </p:nvSpPr>
        <p:spPr>
          <a:xfrm>
            <a:off x="1671227" y="2727236"/>
            <a:ext cx="15798287" cy="1872564"/>
          </a:xfrm>
        </p:spPr>
        <p:txBody>
          <a:bodyPr/>
          <a:lstStyle/>
          <a:p>
            <a:r>
              <a:rPr lang="en-AU" dirty="0"/>
              <a:t>Redesigning our systems to improve the participant experience</a:t>
            </a:r>
          </a:p>
        </p:txBody>
      </p:sp>
      <p:sp>
        <p:nvSpPr>
          <p:cNvPr id="3" name="Subtitle 8">
            <a:extLst>
              <a:ext uri="{FF2B5EF4-FFF2-40B4-BE49-F238E27FC236}">
                <a16:creationId xmlns:a16="http://schemas.microsoft.com/office/drawing/2014/main" id="{D3CAB0A7-5997-43B6-9CC9-AC331D253BA9}"/>
              </a:ext>
            </a:extLst>
          </p:cNvPr>
          <p:cNvSpPr>
            <a:spLocks noGrp="1"/>
          </p:cNvSpPr>
          <p:nvPr>
            <p:ph type="subTitle" idx="1"/>
          </p:nvPr>
        </p:nvSpPr>
        <p:spPr>
          <a:xfrm>
            <a:off x="1671225" y="5784068"/>
            <a:ext cx="15798287" cy="409618"/>
          </a:xfrm>
        </p:spPr>
        <p:txBody>
          <a:bodyPr>
            <a:noAutofit/>
          </a:bodyPr>
          <a:lstStyle/>
          <a:p>
            <a:pPr>
              <a:lnSpc>
                <a:spcPct val="115000"/>
              </a:lnSpc>
              <a:spcBef>
                <a:spcPts val="0"/>
              </a:spcBef>
              <a:spcAft>
                <a:spcPts val="2795"/>
              </a:spcAft>
            </a:pPr>
            <a:r>
              <a:rPr lang="en-AU" sz="3600" dirty="0"/>
              <a:t>Industry Briefing </a:t>
            </a:r>
          </a:p>
        </p:txBody>
      </p:sp>
      <p:sp>
        <p:nvSpPr>
          <p:cNvPr id="4" name="Subtitle 8">
            <a:extLst>
              <a:ext uri="{FF2B5EF4-FFF2-40B4-BE49-F238E27FC236}">
                <a16:creationId xmlns:a16="http://schemas.microsoft.com/office/drawing/2014/main" id="{16830808-DCA0-4335-8DCB-61CFF448D164}"/>
              </a:ext>
            </a:extLst>
          </p:cNvPr>
          <p:cNvSpPr txBox="1">
            <a:spLocks/>
          </p:cNvSpPr>
          <p:nvPr/>
        </p:nvSpPr>
        <p:spPr bwMode="ltGray">
          <a:xfrm>
            <a:off x="1671226" y="6995306"/>
            <a:ext cx="15798287" cy="409618"/>
          </a:xfrm>
          <a:prstGeom prst="rect">
            <a:avLst/>
          </a:prstGeom>
        </p:spPr>
        <p:txBody>
          <a:bodyPr vert="horz" wrap="square" lIns="0" tIns="0" rIns="0" bIns="0" rtlCol="0">
            <a:normAutofit lnSpcReduction="10000"/>
          </a:bodyPr>
          <a:lstStyle>
            <a:lvl1pPr marL="0" indent="0" algn="l" defTabSz="1702323" rtl="0" eaLnBrk="1" fontAlgn="base" hangingPunct="1">
              <a:spcBef>
                <a:spcPct val="0"/>
              </a:spcBef>
              <a:spcAft>
                <a:spcPct val="0"/>
              </a:spcAft>
              <a:buClr>
                <a:schemeClr val="tx2"/>
              </a:buClr>
              <a:buSzPct val="100000"/>
              <a:defRPr lang="x-none" sz="2662" cap="none" baseline="0">
                <a:solidFill>
                  <a:schemeClr val="bg1"/>
                </a:solidFill>
                <a:latin typeface="+mn-lt"/>
                <a:ea typeface="+mn-ea"/>
                <a:cs typeface="+mn-cs"/>
              </a:defRPr>
            </a:lvl1pPr>
            <a:lvl2pPr marL="368234" indent="-365215" algn="l" defTabSz="1702323" rtl="0" eaLnBrk="1" fontAlgn="base" hangingPunct="1">
              <a:spcBef>
                <a:spcPct val="0"/>
              </a:spcBef>
              <a:spcAft>
                <a:spcPct val="0"/>
              </a:spcAft>
              <a:buClr>
                <a:schemeClr val="tx2"/>
              </a:buClr>
              <a:buSzPct val="125000"/>
              <a:buFont typeface="Arial" charset="0"/>
              <a:buChar char="▪"/>
              <a:defRPr lang="x-none" sz="2981" baseline="0">
                <a:solidFill>
                  <a:schemeClr val="tx1"/>
                </a:solidFill>
                <a:latin typeface="+mn-lt"/>
              </a:defRPr>
            </a:lvl2pPr>
            <a:lvl3pPr marL="869271" indent="-498021"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3pPr>
            <a:lvl4pPr marL="1168085" indent="-295793"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4pPr>
            <a:lvl5pPr marL="1425604" indent="-247502" algn="l" defTabSz="1702323" rtl="0" eaLnBrk="1" fontAlgn="base" hangingPunct="1">
              <a:spcBef>
                <a:spcPct val="0"/>
              </a:spcBef>
              <a:spcAft>
                <a:spcPct val="0"/>
              </a:spcAft>
              <a:buClr>
                <a:schemeClr val="tx2"/>
              </a:buClr>
              <a:buSzPct val="89000"/>
              <a:buFont typeface="Arial" charset="0"/>
              <a:buChar char="-"/>
              <a:defRPr lang="x-none" sz="2981" baseline="0">
                <a:solidFill>
                  <a:schemeClr val="tx1"/>
                </a:solidFill>
                <a:latin typeface="+mn-lt"/>
              </a:defRPr>
            </a:lvl5pPr>
            <a:lvl6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6pPr>
            <a:lvl7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7pPr>
            <a:lvl8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8pPr>
            <a:lvl9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9pPr>
          </a:lstStyle>
          <a:p>
            <a:pPr>
              <a:lnSpc>
                <a:spcPct val="115000"/>
              </a:lnSpc>
              <a:spcBef>
                <a:spcPts val="0"/>
              </a:spcBef>
              <a:spcAft>
                <a:spcPts val="2795"/>
              </a:spcAft>
            </a:pPr>
            <a:r>
              <a:rPr lang="en-AU" dirty="0"/>
              <a:t>June 2022</a:t>
            </a:r>
          </a:p>
        </p:txBody>
      </p:sp>
    </p:spTree>
    <p:extLst>
      <p:ext uri="{BB962C8B-B14F-4D97-AF65-F5344CB8AC3E}">
        <p14:creationId xmlns:p14="http://schemas.microsoft.com/office/powerpoint/2010/main" val="237310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2334-1A45-1A43-A820-AE78747D2693}"/>
              </a:ext>
            </a:extLst>
          </p:cNvPr>
          <p:cNvSpPr>
            <a:spLocks noGrp="1"/>
          </p:cNvSpPr>
          <p:nvPr>
            <p:ph type="title"/>
          </p:nvPr>
        </p:nvSpPr>
        <p:spPr/>
        <p:txBody>
          <a:bodyPr>
            <a:noAutofit/>
          </a:bodyPr>
          <a:lstStyle/>
          <a:p>
            <a:pPr>
              <a:lnSpc>
                <a:spcPct val="115000"/>
              </a:lnSpc>
            </a:pPr>
            <a:r>
              <a:rPr lang="en-US" sz="4472" dirty="0">
                <a:solidFill>
                  <a:srgbClr val="6B2976"/>
                </a:solidFill>
              </a:rPr>
              <a:t>Where we are now?</a:t>
            </a:r>
          </a:p>
        </p:txBody>
      </p:sp>
      <p:sp>
        <p:nvSpPr>
          <p:cNvPr id="9" name="Content Placeholder 8"/>
          <p:cNvSpPr>
            <a:spLocks noGrp="1"/>
          </p:cNvSpPr>
          <p:nvPr>
            <p:ph sz="half" idx="4294967295"/>
          </p:nvPr>
        </p:nvSpPr>
        <p:spPr>
          <a:xfrm>
            <a:off x="11823032" y="1824599"/>
            <a:ext cx="9833284" cy="9976207"/>
          </a:xfrm>
        </p:spPr>
        <p:txBody>
          <a:bodyPr vert="horz" lIns="170390" tIns="85195" rIns="170390" bIns="85195" rtlCol="0" anchor="t">
            <a:normAutofit lnSpcReduction="10000"/>
          </a:bodyPr>
          <a:lstStyle/>
          <a:p>
            <a:pPr>
              <a:spcBef>
                <a:spcPts val="600"/>
              </a:spcBef>
              <a:spcAft>
                <a:spcPts val="600"/>
              </a:spcAft>
            </a:pPr>
            <a:br>
              <a:rPr lang="en-AU" sz="2800" dirty="0">
                <a:cs typeface="Arial"/>
              </a:rPr>
            </a:br>
            <a:endParaRPr lang="en-AU" sz="2800" dirty="0">
              <a:solidFill>
                <a:srgbClr val="0C0C0C"/>
              </a:solidFill>
              <a:ea typeface="+mn-lt"/>
              <a:cs typeface="+mn-lt"/>
            </a:endParaRPr>
          </a:p>
          <a:p>
            <a:pPr>
              <a:spcBef>
                <a:spcPts val="600"/>
              </a:spcBef>
              <a:spcAft>
                <a:spcPts val="600"/>
              </a:spcAft>
            </a:pPr>
            <a:r>
              <a:rPr lang="en-AU" sz="2800" dirty="0"/>
              <a:t>This is the first step to develop a high-quality business system which can be easily enhanced with the outputs of co-design and consultation,</a:t>
            </a:r>
            <a:r>
              <a:rPr lang="en-GB" sz="2800" dirty="0"/>
              <a:t> improving end-to-end participant journey </a:t>
            </a:r>
            <a:r>
              <a:rPr lang="en-AU" sz="2800" dirty="0"/>
              <a:t>over the next 2 years</a:t>
            </a:r>
            <a:r>
              <a:rPr lang="en-GB" sz="2800" dirty="0"/>
              <a:t>. </a:t>
            </a:r>
          </a:p>
          <a:p>
            <a:pPr marL="457200" indent="-457200">
              <a:spcBef>
                <a:spcPts val="600"/>
              </a:spcBef>
              <a:spcAft>
                <a:spcPts val="600"/>
              </a:spcAft>
              <a:buFont typeface="Arial" panose="020B0604020202020204" pitchFamily="34" charset="0"/>
              <a:buChar char="•"/>
            </a:pPr>
            <a:endParaRPr lang="en-GB" sz="2800" dirty="0"/>
          </a:p>
          <a:p>
            <a:pPr>
              <a:spcBef>
                <a:spcPts val="600"/>
              </a:spcBef>
              <a:spcAft>
                <a:spcPts val="600"/>
              </a:spcAft>
            </a:pPr>
            <a:r>
              <a:rPr lang="en-GB" sz="2800" dirty="0">
                <a:ea typeface="+mn-lt"/>
                <a:cs typeface="+mn-lt"/>
              </a:rPr>
              <a:t>This base level product will be tested and continuously improved before we release it nationally.</a:t>
            </a:r>
          </a:p>
          <a:p>
            <a:pPr marL="1326471" lvl="2" indent="-457200">
              <a:spcAft>
                <a:spcPts val="1304"/>
              </a:spcAft>
              <a:buFont typeface="Arial" panose="020B0604020202020204" pitchFamily="34" charset="0"/>
              <a:buChar char="•"/>
            </a:pPr>
            <a:r>
              <a:rPr lang="en-US" sz="2800" dirty="0">
                <a:ea typeface="+mn-lt"/>
                <a:cs typeface="+mn-lt"/>
              </a:rPr>
              <a:t>We are still deciding how to test, validate and then roll out the new system </a:t>
            </a:r>
          </a:p>
          <a:p>
            <a:pPr marL="1326471" lvl="2" indent="-457200">
              <a:spcAft>
                <a:spcPts val="1304"/>
              </a:spcAft>
              <a:buFont typeface="Arial" panose="020B0604020202020204" pitchFamily="34" charset="0"/>
              <a:buChar char="•"/>
            </a:pPr>
            <a:r>
              <a:rPr lang="en-US" sz="2800" dirty="0">
                <a:ea typeface="+mn-lt"/>
                <a:cs typeface="+mn-lt"/>
              </a:rPr>
              <a:t>We want to work with providers and their representatives to test and validate the new system.</a:t>
            </a:r>
          </a:p>
          <a:p>
            <a:pPr marL="1326471" lvl="2" indent="-457200">
              <a:spcAft>
                <a:spcPts val="1304"/>
              </a:spcAft>
              <a:buFont typeface="Arial" panose="020B0604020202020204" pitchFamily="34" charset="0"/>
              <a:buChar char="•"/>
            </a:pPr>
            <a:r>
              <a:rPr lang="en-US" sz="2800" dirty="0">
                <a:ea typeface="+mn-lt"/>
                <a:cs typeface="+mn-lt"/>
              </a:rPr>
              <a:t>We are considering all options for roll out including by geographic areas.</a:t>
            </a:r>
          </a:p>
          <a:p>
            <a:pPr>
              <a:spcAft>
                <a:spcPts val="1304"/>
              </a:spcAft>
            </a:pPr>
            <a:r>
              <a:rPr lang="en-AU" sz="2800" dirty="0">
                <a:solidFill>
                  <a:srgbClr val="0C0C0C"/>
                </a:solidFill>
                <a:ea typeface="+mn-lt"/>
                <a:cs typeface="+mn-lt"/>
              </a:rPr>
              <a:t>We have been regularly engaging with individuals through Participant First and Participant Reference Group. </a:t>
            </a:r>
          </a:p>
          <a:p>
            <a:pPr marL="457200" indent="-457200">
              <a:spcAft>
                <a:spcPts val="1304"/>
              </a:spcAft>
              <a:buFont typeface="Arial" panose="020B0604020202020204" pitchFamily="34" charset="0"/>
              <a:buChar char="•"/>
            </a:pPr>
            <a:endParaRPr lang="en-GB" sz="2800" dirty="0"/>
          </a:p>
          <a:p>
            <a:pPr>
              <a:spcAft>
                <a:spcPts val="1304"/>
              </a:spcAft>
            </a:pPr>
            <a:r>
              <a:rPr lang="en-AU" sz="2800" dirty="0">
                <a:solidFill>
                  <a:srgbClr val="0C0C0C"/>
                </a:solidFill>
                <a:ea typeface="+mn-lt"/>
                <a:cs typeface="+mn-lt"/>
              </a:rPr>
              <a:t>We’re starting User Acceptance Testing internally and with providers in the coming months.</a:t>
            </a:r>
          </a:p>
          <a:p>
            <a:pPr>
              <a:spcAft>
                <a:spcPts val="1304"/>
              </a:spcAft>
            </a:pPr>
            <a:endParaRPr lang="en-GB" sz="2800" dirty="0"/>
          </a:p>
        </p:txBody>
      </p:sp>
      <p:sp>
        <p:nvSpPr>
          <p:cNvPr id="31" name="Arrow: Right 30">
            <a:extLst>
              <a:ext uri="{FF2B5EF4-FFF2-40B4-BE49-F238E27FC236}">
                <a16:creationId xmlns:a16="http://schemas.microsoft.com/office/drawing/2014/main" id="{F8E797AE-BC60-45A1-B038-40D5F520F205}"/>
              </a:ext>
            </a:extLst>
          </p:cNvPr>
          <p:cNvSpPr/>
          <p:nvPr/>
        </p:nvSpPr>
        <p:spPr>
          <a:xfrm rot="5400000">
            <a:off x="6241174" y="6167822"/>
            <a:ext cx="9837853" cy="1151407"/>
          </a:xfrm>
          <a:prstGeom prst="rightArrow">
            <a:avLst/>
          </a:prstGeom>
          <a:solidFill>
            <a:srgbClr val="F0E9F1"/>
          </a:solidFill>
          <a:ln w="28575">
            <a:solidFill>
              <a:srgbClr val="6B2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2851" hangingPunct="1"/>
            <a:endParaRPr lang="en-AU" sz="3043" kern="1200" dirty="0">
              <a:solidFill>
                <a:srgbClr val="FFFFFF"/>
              </a:solidFill>
              <a:latin typeface="Calibri" panose="020F0502020204030204"/>
            </a:endParaRPr>
          </a:p>
        </p:txBody>
      </p:sp>
      <p:grpSp>
        <p:nvGrpSpPr>
          <p:cNvPr id="33" name="Group 32">
            <a:extLst>
              <a:ext uri="{FF2B5EF4-FFF2-40B4-BE49-F238E27FC236}">
                <a16:creationId xmlns:a16="http://schemas.microsoft.com/office/drawing/2014/main" id="{A100F1E8-6187-43CC-A162-EBF343D7E1C2}"/>
              </a:ext>
            </a:extLst>
          </p:cNvPr>
          <p:cNvGrpSpPr/>
          <p:nvPr/>
        </p:nvGrpSpPr>
        <p:grpSpPr>
          <a:xfrm>
            <a:off x="582800" y="1824600"/>
            <a:ext cx="9411432" cy="9934105"/>
            <a:chOff x="875401" y="4180113"/>
            <a:chExt cx="11538678" cy="7511143"/>
          </a:xfrm>
        </p:grpSpPr>
        <p:sp>
          <p:nvSpPr>
            <p:cNvPr id="18" name="Rectangle: Rounded Corners 17">
              <a:extLst>
                <a:ext uri="{FF2B5EF4-FFF2-40B4-BE49-F238E27FC236}">
                  <a16:creationId xmlns:a16="http://schemas.microsoft.com/office/drawing/2014/main" id="{55D7AA86-AED9-4A10-862C-B99EF2FE82C1}"/>
                </a:ext>
              </a:extLst>
            </p:cNvPr>
            <p:cNvSpPr/>
            <p:nvPr/>
          </p:nvSpPr>
          <p:spPr>
            <a:xfrm>
              <a:off x="875401" y="4180113"/>
              <a:ext cx="11538678" cy="7511143"/>
            </a:xfrm>
            <a:prstGeom prst="roundRect">
              <a:avLst>
                <a:gd name="adj" fmla="val 9481"/>
              </a:avLst>
            </a:prstGeom>
            <a:solidFill>
              <a:srgbClr val="E1D4E4">
                <a:alpha val="50196"/>
              </a:srgbClr>
            </a:solidFill>
            <a:ln w="38100">
              <a:solidFill>
                <a:srgbClr val="6B2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600" dirty="0"/>
            </a:p>
          </p:txBody>
        </p:sp>
        <p:sp>
          <p:nvSpPr>
            <p:cNvPr id="32" name="TextBox 31">
              <a:extLst>
                <a:ext uri="{FF2B5EF4-FFF2-40B4-BE49-F238E27FC236}">
                  <a16:creationId xmlns:a16="http://schemas.microsoft.com/office/drawing/2014/main" id="{2FC53682-6E7D-4A19-8B84-64ADF9177E38}"/>
                </a:ext>
              </a:extLst>
            </p:cNvPr>
            <p:cNvSpPr txBox="1"/>
            <p:nvPr/>
          </p:nvSpPr>
          <p:spPr>
            <a:xfrm>
              <a:off x="1197121" y="4760944"/>
              <a:ext cx="11092884" cy="6437660"/>
            </a:xfrm>
            <a:prstGeom prst="rect">
              <a:avLst/>
            </a:prstGeom>
            <a:noFill/>
          </p:spPr>
          <p:txBody>
            <a:bodyPr wrap="square">
              <a:spAutoFit/>
            </a:bodyPr>
            <a:lstStyle/>
            <a:p>
              <a:pPr>
                <a:spcBef>
                  <a:spcPts val="600"/>
                </a:spcBef>
                <a:spcAft>
                  <a:spcPts val="600"/>
                </a:spcAft>
              </a:pPr>
              <a:r>
                <a:rPr lang="en-GB" sz="2800" dirty="0">
                  <a:ea typeface="+mn-lt"/>
                  <a:cs typeface="+mn-lt"/>
                </a:rPr>
                <a:t>We are close to completing the foundation level business system build which delivers the ability to: </a:t>
              </a:r>
            </a:p>
            <a:p>
              <a:pPr marL="1326471" lvl="2" indent="-457200">
                <a:spcAft>
                  <a:spcPts val="1304"/>
                </a:spcAft>
                <a:buFont typeface="Arial" panose="020B0604020202020204" pitchFamily="34" charset="0"/>
                <a:buChar char="•"/>
              </a:pPr>
              <a:r>
                <a:rPr lang="en-AU" sz="2800" dirty="0">
                  <a:ea typeface="+mn-lt"/>
                  <a:cs typeface="+mn-lt"/>
                </a:rPr>
                <a:t>Communicate directly with a participant or their representative via email including attachments directly from the system – this is automatically recorded in the CRM</a:t>
              </a:r>
            </a:p>
            <a:p>
              <a:pPr marL="1326471" lvl="2" indent="-457200">
                <a:spcAft>
                  <a:spcPts val="1304"/>
                </a:spcAft>
                <a:buFont typeface="Arial" panose="020B0604020202020204" pitchFamily="34" charset="0"/>
                <a:buChar char="•"/>
              </a:pPr>
              <a:r>
                <a:rPr lang="en-AU" sz="2800" dirty="0">
                  <a:ea typeface="+mn-lt"/>
                  <a:cs typeface="+mn-lt"/>
                </a:rPr>
                <a:t>Track and prioritise based on Participant Service Guarantee milestones directly in the CRM</a:t>
              </a:r>
            </a:p>
            <a:p>
              <a:pPr marL="1326471" lvl="2" indent="-457200">
                <a:spcAft>
                  <a:spcPts val="1304"/>
                </a:spcAft>
                <a:buFont typeface="Arial" panose="020B0604020202020204" pitchFamily="34" charset="0"/>
                <a:buChar char="•"/>
              </a:pPr>
              <a:r>
                <a:rPr lang="en-AU" sz="2800" dirty="0">
                  <a:ea typeface="+mn-lt"/>
                  <a:cs typeface="+mn-lt"/>
                </a:rPr>
                <a:t>Track the participant case as it progresses</a:t>
              </a:r>
            </a:p>
            <a:p>
              <a:pPr marL="1326471" lvl="2" indent="-457200">
                <a:spcAft>
                  <a:spcPts val="1304"/>
                </a:spcAft>
                <a:buFont typeface="Arial" panose="020B0604020202020204" pitchFamily="34" charset="0"/>
                <a:buChar char="•"/>
              </a:pPr>
              <a:r>
                <a:rPr lang="en-AU" sz="2800" dirty="0">
                  <a:ea typeface="+mn-lt"/>
                  <a:cs typeface="+mn-lt"/>
                </a:rPr>
                <a:t>Search for knowledge, that is Operational Guides, directly in the CRM</a:t>
              </a:r>
            </a:p>
            <a:p>
              <a:pPr marL="1326471" lvl="2" indent="-457200">
                <a:spcAft>
                  <a:spcPts val="1304"/>
                </a:spcAft>
                <a:buFont typeface="Arial" panose="020B0604020202020204" pitchFamily="34" charset="0"/>
                <a:buChar char="•"/>
              </a:pPr>
              <a:r>
                <a:rPr lang="en-AU" sz="2800" dirty="0">
                  <a:ea typeface="+mn-lt"/>
                  <a:cs typeface="+mn-lt"/>
                </a:rPr>
                <a:t>Send correspondence directly from the system through auto-generated communications and assigned directly to a participant record.</a:t>
              </a:r>
              <a:endParaRPr lang="en-AU" sz="2800" dirty="0"/>
            </a:p>
          </p:txBody>
        </p:sp>
      </p:grpSp>
    </p:spTree>
    <p:extLst>
      <p:ext uri="{BB962C8B-B14F-4D97-AF65-F5344CB8AC3E}">
        <p14:creationId xmlns:p14="http://schemas.microsoft.com/office/powerpoint/2010/main" val="424355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A52334-1A45-1A43-A820-AE78747D2693}"/>
              </a:ext>
            </a:extLst>
          </p:cNvPr>
          <p:cNvSpPr txBox="1">
            <a:spLocks/>
          </p:cNvSpPr>
          <p:nvPr/>
        </p:nvSpPr>
        <p:spPr bwMode="auto">
          <a:xfrm>
            <a:off x="514843" y="411922"/>
            <a:ext cx="19357170" cy="57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1702323" rtl="0" eaLnBrk="1" fontAlgn="base" hangingPunct="1">
              <a:spcBef>
                <a:spcPct val="0"/>
              </a:spcBef>
              <a:spcAft>
                <a:spcPct val="0"/>
              </a:spcAft>
              <a:tabLst>
                <a:tab pos="513110" algn="l"/>
              </a:tabLst>
              <a:defRPr lang="x-none" sz="3727" b="1" baseline="0">
                <a:solidFill>
                  <a:schemeClr val="accent4"/>
                </a:solidFill>
                <a:latin typeface="+mj-lt"/>
                <a:ea typeface="+mj-ea"/>
                <a:cs typeface="+mj-cs"/>
              </a:defRPr>
            </a:lvl1pPr>
            <a:lvl2pPr algn="l" defTabSz="1702323" rtl="0" eaLnBrk="1" fontAlgn="base" hangingPunct="1">
              <a:spcBef>
                <a:spcPct val="0"/>
              </a:spcBef>
              <a:spcAft>
                <a:spcPct val="0"/>
              </a:spcAft>
              <a:defRPr lang="x-none" sz="3612" b="1">
                <a:solidFill>
                  <a:schemeClr val="tx2"/>
                </a:solidFill>
                <a:latin typeface="Arial" charset="0"/>
              </a:defRPr>
            </a:lvl2pPr>
            <a:lvl3pPr algn="l" defTabSz="1702323" rtl="0" eaLnBrk="1" fontAlgn="base" hangingPunct="1">
              <a:spcBef>
                <a:spcPct val="0"/>
              </a:spcBef>
              <a:spcAft>
                <a:spcPct val="0"/>
              </a:spcAft>
              <a:defRPr lang="x-none" sz="3612" b="1">
                <a:solidFill>
                  <a:schemeClr val="tx2"/>
                </a:solidFill>
                <a:latin typeface="Arial" charset="0"/>
              </a:defRPr>
            </a:lvl3pPr>
            <a:lvl4pPr algn="l" defTabSz="1702323" rtl="0" eaLnBrk="1" fontAlgn="base" hangingPunct="1">
              <a:spcBef>
                <a:spcPct val="0"/>
              </a:spcBef>
              <a:spcAft>
                <a:spcPct val="0"/>
              </a:spcAft>
              <a:defRPr lang="x-none" sz="3612" b="1">
                <a:solidFill>
                  <a:schemeClr val="tx2"/>
                </a:solidFill>
                <a:latin typeface="Arial" charset="0"/>
              </a:defRPr>
            </a:lvl4pPr>
            <a:lvl5pPr algn="l" defTabSz="1702323" rtl="0" eaLnBrk="1" fontAlgn="base" hangingPunct="1">
              <a:spcBef>
                <a:spcPct val="0"/>
              </a:spcBef>
              <a:spcAft>
                <a:spcPct val="0"/>
              </a:spcAft>
              <a:defRPr lang="x-none" sz="3612" b="1">
                <a:solidFill>
                  <a:schemeClr val="tx2"/>
                </a:solidFill>
                <a:latin typeface="Arial" charset="0"/>
              </a:defRPr>
            </a:lvl5pPr>
            <a:lvl6pPr marL="869271" algn="l" defTabSz="1702323" rtl="0" eaLnBrk="1" fontAlgn="base" hangingPunct="1">
              <a:spcBef>
                <a:spcPct val="0"/>
              </a:spcBef>
              <a:spcAft>
                <a:spcPct val="0"/>
              </a:spcAft>
              <a:defRPr lang="x-none" sz="3612" b="1">
                <a:solidFill>
                  <a:schemeClr val="tx2"/>
                </a:solidFill>
                <a:latin typeface="Arial" charset="0"/>
              </a:defRPr>
            </a:lvl6pPr>
            <a:lvl7pPr marL="1738541" algn="l" defTabSz="1702323" rtl="0" eaLnBrk="1" fontAlgn="base" hangingPunct="1">
              <a:spcBef>
                <a:spcPct val="0"/>
              </a:spcBef>
              <a:spcAft>
                <a:spcPct val="0"/>
              </a:spcAft>
              <a:defRPr lang="x-none" sz="3612" b="1">
                <a:solidFill>
                  <a:schemeClr val="tx2"/>
                </a:solidFill>
                <a:latin typeface="Arial" charset="0"/>
              </a:defRPr>
            </a:lvl7pPr>
            <a:lvl8pPr marL="2607812" algn="l" defTabSz="1702323" rtl="0" eaLnBrk="1" fontAlgn="base" hangingPunct="1">
              <a:spcBef>
                <a:spcPct val="0"/>
              </a:spcBef>
              <a:spcAft>
                <a:spcPct val="0"/>
              </a:spcAft>
              <a:defRPr lang="x-none" sz="3612" b="1">
                <a:solidFill>
                  <a:schemeClr val="tx2"/>
                </a:solidFill>
                <a:latin typeface="Arial" charset="0"/>
              </a:defRPr>
            </a:lvl8pPr>
            <a:lvl9pPr marL="3477084" algn="l" defTabSz="1702323" rtl="0" eaLnBrk="1" fontAlgn="base" hangingPunct="1">
              <a:spcBef>
                <a:spcPct val="0"/>
              </a:spcBef>
              <a:spcAft>
                <a:spcPct val="0"/>
              </a:spcAft>
              <a:defRPr lang="x-none" sz="3612" b="1">
                <a:solidFill>
                  <a:schemeClr val="tx2"/>
                </a:solidFill>
                <a:latin typeface="Arial" charset="0"/>
              </a:defRPr>
            </a:lvl9pPr>
          </a:lstStyle>
          <a:p>
            <a:pPr>
              <a:lnSpc>
                <a:spcPct val="115000"/>
              </a:lnSpc>
            </a:pPr>
            <a:r>
              <a:rPr lang="en-US" sz="4472" dirty="0">
                <a:solidFill>
                  <a:srgbClr val="6B2976"/>
                </a:solidFill>
              </a:rPr>
              <a:t>Next steps  </a:t>
            </a:r>
            <a:endParaRPr lang="en-US" sz="4472" dirty="0">
              <a:solidFill>
                <a:srgbClr val="FF0000"/>
              </a:solidFill>
              <a:cs typeface="Arial"/>
            </a:endParaRPr>
          </a:p>
        </p:txBody>
      </p:sp>
      <p:sp>
        <p:nvSpPr>
          <p:cNvPr id="8" name="Content Placeholder 8"/>
          <p:cNvSpPr txBox="1">
            <a:spLocks/>
          </p:cNvSpPr>
          <p:nvPr/>
        </p:nvSpPr>
        <p:spPr bwMode="auto">
          <a:xfrm>
            <a:off x="358726" y="1694987"/>
            <a:ext cx="10049079" cy="9834618"/>
          </a:xfrm>
          <a:prstGeom prst="rect">
            <a:avLst/>
          </a:prstGeom>
        </p:spPr>
        <p:txBody>
          <a:bodyPr vert="horz" lIns="170390" tIns="85195" rIns="170390" bIns="85195" rtlCol="0" anchor="t">
            <a:noAutofit/>
          </a:bodyPr>
          <a:lstStyle>
            <a:lvl1pPr marL="0" indent="0" algn="l" defTabSz="1702323" rtl="0" eaLnBrk="1" fontAlgn="base" hangingPunct="1">
              <a:spcBef>
                <a:spcPct val="0"/>
              </a:spcBef>
              <a:spcAft>
                <a:spcPct val="0"/>
              </a:spcAft>
              <a:buClr>
                <a:schemeClr val="tx2"/>
              </a:buClr>
              <a:buSzPct val="100000"/>
              <a:defRPr lang="x-none" sz="2981" baseline="0">
                <a:solidFill>
                  <a:schemeClr val="tx1"/>
                </a:solidFill>
                <a:latin typeface="+mn-lt"/>
                <a:ea typeface="+mn-ea"/>
                <a:cs typeface="+mn-cs"/>
              </a:defRPr>
            </a:lvl1pPr>
            <a:lvl2pPr marL="368234" indent="-365215" algn="l" defTabSz="1702323" rtl="0" eaLnBrk="1" fontAlgn="base" hangingPunct="1">
              <a:spcBef>
                <a:spcPct val="0"/>
              </a:spcBef>
              <a:spcAft>
                <a:spcPct val="0"/>
              </a:spcAft>
              <a:buClr>
                <a:schemeClr val="tx2"/>
              </a:buClr>
              <a:buSzPct val="125000"/>
              <a:buFont typeface="Arial" charset="0"/>
              <a:buChar char="▪"/>
              <a:defRPr lang="x-none" sz="2981" baseline="0">
                <a:solidFill>
                  <a:schemeClr val="tx1"/>
                </a:solidFill>
                <a:latin typeface="+mn-lt"/>
              </a:defRPr>
            </a:lvl2pPr>
            <a:lvl3pPr marL="869271" indent="-498021"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3pPr>
            <a:lvl4pPr marL="1168085" indent="-295793"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4pPr>
            <a:lvl5pPr marL="1425604" indent="-247502" algn="l" defTabSz="1702323" rtl="0" eaLnBrk="1" fontAlgn="base" hangingPunct="1">
              <a:spcBef>
                <a:spcPct val="0"/>
              </a:spcBef>
              <a:spcAft>
                <a:spcPct val="0"/>
              </a:spcAft>
              <a:buClr>
                <a:schemeClr val="tx2"/>
              </a:buClr>
              <a:buSzPct val="89000"/>
              <a:buFont typeface="Arial" charset="0"/>
              <a:buChar char="-"/>
              <a:defRPr lang="x-none" sz="2981" baseline="0">
                <a:solidFill>
                  <a:schemeClr val="tx1"/>
                </a:solidFill>
                <a:latin typeface="+mn-lt"/>
              </a:defRPr>
            </a:lvl5pPr>
            <a:lvl6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6pPr>
            <a:lvl7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7pPr>
            <a:lvl8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8pPr>
            <a:lvl9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9pPr>
          </a:lstStyle>
          <a:p>
            <a:pPr>
              <a:spcBef>
                <a:spcPts val="600"/>
              </a:spcBef>
              <a:spcAft>
                <a:spcPts val="600"/>
              </a:spcAft>
            </a:pPr>
            <a:r>
              <a:rPr lang="en-AU" sz="2500" dirty="0"/>
              <a:t>Our current focus is on delivering a high quality business system, and we are committed to minimising business impacts for providers. </a:t>
            </a:r>
            <a:br>
              <a:rPr lang="en-AU" sz="2500" dirty="0"/>
            </a:br>
            <a:endParaRPr lang="en-AU" sz="2500" dirty="0"/>
          </a:p>
          <a:p>
            <a:pPr>
              <a:spcBef>
                <a:spcPts val="600"/>
              </a:spcBef>
              <a:spcAft>
                <a:spcPts val="600"/>
              </a:spcAft>
            </a:pPr>
            <a:r>
              <a:rPr lang="en-AU" sz="2500" dirty="0">
                <a:solidFill>
                  <a:srgbClr val="0C0C0C"/>
                </a:solidFill>
                <a:ea typeface="+mn-lt"/>
                <a:cs typeface="+mn-lt"/>
              </a:rPr>
              <a:t>We want to continue to engage and work with providers to inform design and roll out plans. We plan to explore impacts and test solutions with a specific provider working groups on specific topics. </a:t>
            </a:r>
            <a:br>
              <a:rPr lang="en-AU" sz="2500" dirty="0">
                <a:solidFill>
                  <a:srgbClr val="0C0C0C"/>
                </a:solidFill>
                <a:ea typeface="+mn-lt"/>
                <a:cs typeface="+mn-lt"/>
              </a:rPr>
            </a:br>
            <a:endParaRPr lang="en-AU" sz="2500" dirty="0">
              <a:solidFill>
                <a:srgbClr val="0C0C0C"/>
              </a:solidFill>
              <a:ea typeface="+mn-lt"/>
              <a:cs typeface="+mn-lt"/>
            </a:endParaRPr>
          </a:p>
          <a:p>
            <a:pPr>
              <a:spcBef>
                <a:spcPts val="600"/>
              </a:spcBef>
              <a:spcAft>
                <a:spcPts val="600"/>
              </a:spcAft>
            </a:pPr>
            <a:r>
              <a:rPr lang="en-AU" sz="2500" b="1" dirty="0">
                <a:solidFill>
                  <a:srgbClr val="0C0C0C"/>
                </a:solidFill>
                <a:ea typeface="+mn-lt"/>
                <a:cs typeface="+mn-lt"/>
              </a:rPr>
              <a:t>We are seeking nominations for provider representatives to start participating in working groups over the coming weeks. </a:t>
            </a:r>
            <a:r>
              <a:rPr lang="en-AU" sz="2500" dirty="0">
                <a:solidFill>
                  <a:srgbClr val="0C0C0C"/>
                </a:solidFill>
                <a:ea typeface="+mn-lt"/>
                <a:cs typeface="+mn-lt"/>
              </a:rPr>
              <a:t>The testing will occur through three distinct provider groups: </a:t>
            </a:r>
          </a:p>
          <a:p>
            <a:pPr marL="1212171" lvl="2" indent="-342900">
              <a:buFont typeface="Courier New" panose="02070309020205020404" pitchFamily="49" charset="0"/>
              <a:buChar char="o"/>
            </a:pPr>
            <a:r>
              <a:rPr lang="en-AU" sz="2500" dirty="0">
                <a:solidFill>
                  <a:srgbClr val="0C0C0C"/>
                </a:solidFill>
                <a:ea typeface="+mn-lt"/>
                <a:cs typeface="+mn-lt"/>
              </a:rPr>
              <a:t>Service providers </a:t>
            </a:r>
          </a:p>
          <a:p>
            <a:pPr marL="1212171" lvl="2" indent="-342900">
              <a:buFont typeface="Courier New" panose="02070309020205020404" pitchFamily="49" charset="0"/>
              <a:buChar char="o"/>
            </a:pPr>
            <a:r>
              <a:rPr lang="en-AU" sz="2500" dirty="0">
                <a:solidFill>
                  <a:srgbClr val="0C0C0C"/>
                </a:solidFill>
                <a:ea typeface="+mn-lt"/>
                <a:cs typeface="+mn-lt"/>
              </a:rPr>
              <a:t>Plan managers </a:t>
            </a:r>
          </a:p>
          <a:p>
            <a:pPr marL="1212171" lvl="2" indent="-342900">
              <a:buFont typeface="Courier New" panose="02070309020205020404" pitchFamily="49" charset="0"/>
              <a:buChar char="o"/>
            </a:pPr>
            <a:r>
              <a:rPr lang="en-AU" sz="2500" dirty="0">
                <a:solidFill>
                  <a:srgbClr val="0C0C0C"/>
                </a:solidFill>
                <a:ea typeface="+mn-lt"/>
                <a:cs typeface="+mn-lt"/>
              </a:rPr>
              <a:t>Support coordinators </a:t>
            </a:r>
          </a:p>
          <a:p>
            <a:pPr marL="1212171" lvl="2" indent="-342900">
              <a:buFont typeface="Courier New" panose="02070309020205020404" pitchFamily="49" charset="0"/>
              <a:buChar char="o"/>
            </a:pPr>
            <a:r>
              <a:rPr lang="en-AU" sz="2500" dirty="0">
                <a:solidFill>
                  <a:srgbClr val="0C0C0C"/>
                </a:solidFill>
                <a:ea typeface="+mn-lt"/>
                <a:cs typeface="+mn-lt"/>
              </a:rPr>
              <a:t>API users </a:t>
            </a:r>
          </a:p>
          <a:p>
            <a:endParaRPr lang="en-AU" sz="2500" dirty="0">
              <a:solidFill>
                <a:srgbClr val="0C0C0C"/>
              </a:solidFill>
              <a:ea typeface="+mn-lt"/>
              <a:cs typeface="+mn-lt"/>
            </a:endParaRPr>
          </a:p>
          <a:p>
            <a:r>
              <a:rPr lang="en-AU" sz="2500" dirty="0">
                <a:solidFill>
                  <a:srgbClr val="0C0C0C"/>
                </a:solidFill>
                <a:ea typeface="+mn-lt"/>
                <a:cs typeface="+mn-lt"/>
              </a:rPr>
              <a:t>Provider nominations should have sound understanding of your organisation’s operations and systems in relation to one of the above groups. </a:t>
            </a:r>
          </a:p>
          <a:p>
            <a:pPr marL="342900" indent="-342900">
              <a:buFont typeface="Arial" panose="020B0604020202020204" pitchFamily="34" charset="0"/>
              <a:buChar char="•"/>
            </a:pPr>
            <a:endParaRPr lang="en-AU" sz="2500" dirty="0">
              <a:solidFill>
                <a:srgbClr val="0C0C0C"/>
              </a:solidFill>
              <a:ea typeface="+mn-lt"/>
              <a:cs typeface="+mn-lt"/>
            </a:endParaRPr>
          </a:p>
          <a:p>
            <a:r>
              <a:rPr lang="en-AU" sz="2500" dirty="0">
                <a:solidFill>
                  <a:srgbClr val="0C0C0C"/>
                </a:solidFill>
                <a:ea typeface="+mn-lt"/>
                <a:cs typeface="+mn-lt"/>
              </a:rPr>
              <a:t>Nominations can be made to </a:t>
            </a:r>
            <a:r>
              <a:rPr lang="en-AU" sz="2500" dirty="0">
                <a:solidFill>
                  <a:srgbClr val="0C0C0C"/>
                </a:solidFill>
                <a:ea typeface="+mn-lt"/>
                <a:cs typeface="+mn-lt"/>
                <a:hlinkClick r:id="rId3">
                  <a:extLst>
                    <a:ext uri="{A12FA001-AC4F-418D-AE19-62706E023703}">
                      <ahyp:hlinkClr xmlns:ahyp="http://schemas.microsoft.com/office/drawing/2018/hyperlinkcolor" val="tx"/>
                    </a:ext>
                  </a:extLst>
                </a:hlinkClick>
              </a:rPr>
              <a:t>ndiatransition@ndis.gov.au</a:t>
            </a:r>
            <a:r>
              <a:rPr lang="en-AU" sz="2500" dirty="0">
                <a:solidFill>
                  <a:srgbClr val="0C0C0C"/>
                </a:solidFill>
                <a:ea typeface="+mn-lt"/>
                <a:cs typeface="+mn-lt"/>
              </a:rPr>
              <a:t> and should include the group they are nominating for, representatives name, phone, and email address. </a:t>
            </a:r>
          </a:p>
        </p:txBody>
      </p:sp>
      <p:graphicFrame>
        <p:nvGraphicFramePr>
          <p:cNvPr id="2" name="Table 1">
            <a:extLst>
              <a:ext uri="{FF2B5EF4-FFF2-40B4-BE49-F238E27FC236}">
                <a16:creationId xmlns:a16="http://schemas.microsoft.com/office/drawing/2014/main" id="{E0996343-0CBC-4F25-9FAE-8755348BE3FF}"/>
              </a:ext>
            </a:extLst>
          </p:cNvPr>
          <p:cNvGraphicFramePr>
            <a:graphicFrameLocks noGrp="1"/>
          </p:cNvGraphicFramePr>
          <p:nvPr>
            <p:extLst>
              <p:ext uri="{D42A27DB-BD31-4B8C-83A1-F6EECF244321}">
                <p14:modId xmlns:p14="http://schemas.microsoft.com/office/powerpoint/2010/main" val="1433159240"/>
              </p:ext>
            </p:extLst>
          </p:nvPr>
        </p:nvGraphicFramePr>
        <p:xfrm>
          <a:off x="10948401" y="2414171"/>
          <a:ext cx="10718440" cy="8676818"/>
        </p:xfrm>
        <a:graphic>
          <a:graphicData uri="http://schemas.openxmlformats.org/drawingml/2006/table">
            <a:tbl>
              <a:tblPr firstRow="1" firstCol="1" bandRow="1">
                <a:tableStyleId>{17292A2E-F333-43FB-9621-5CBBE7FDCDCB}</a:tableStyleId>
              </a:tblPr>
              <a:tblGrid>
                <a:gridCol w="6654767">
                  <a:extLst>
                    <a:ext uri="{9D8B030D-6E8A-4147-A177-3AD203B41FA5}">
                      <a16:colId xmlns:a16="http://schemas.microsoft.com/office/drawing/2014/main" val="1480959563"/>
                    </a:ext>
                  </a:extLst>
                </a:gridCol>
                <a:gridCol w="4063673">
                  <a:extLst>
                    <a:ext uri="{9D8B030D-6E8A-4147-A177-3AD203B41FA5}">
                      <a16:colId xmlns:a16="http://schemas.microsoft.com/office/drawing/2014/main" val="2027584303"/>
                    </a:ext>
                  </a:extLst>
                </a:gridCol>
              </a:tblGrid>
              <a:tr h="1086078">
                <a:tc>
                  <a:txBody>
                    <a:bodyPr/>
                    <a:lstStyle/>
                    <a:p>
                      <a:r>
                        <a:rPr lang="en-AU" sz="2400" dirty="0">
                          <a:effectLst/>
                        </a:rPr>
                        <a:t>Topic</a:t>
                      </a:r>
                      <a:endParaRPr lang="en-AU" sz="2400" dirty="0">
                        <a:effectLst/>
                        <a:latin typeface="Calibri" panose="020F0502020204030204" pitchFamily="34" charset="0"/>
                        <a:ea typeface="DengXian" panose="02010600030101010101" pitchFamily="2" charset="-122"/>
                      </a:endParaRPr>
                    </a:p>
                  </a:txBody>
                  <a:tcPr marL="58652" marR="58652" marT="0" marB="0" anchor="ctr"/>
                </a:tc>
                <a:tc>
                  <a:txBody>
                    <a:bodyPr/>
                    <a:lstStyle/>
                    <a:p>
                      <a:r>
                        <a:rPr lang="en-AU" sz="2400" dirty="0">
                          <a:effectLst/>
                        </a:rPr>
                        <a:t>Who</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4292276317"/>
                  </a:ext>
                </a:extLst>
              </a:tr>
              <a:tr h="1096173">
                <a:tc>
                  <a:txBody>
                    <a:bodyPr/>
                    <a:lstStyle/>
                    <a:p>
                      <a:pPr marL="0" marR="0" lvl="0" indent="0" algn="l" defTabSz="1738541" rtl="0" eaLnBrk="1" fontAlgn="auto" latinLnBrk="0" hangingPunct="1">
                        <a:lnSpc>
                          <a:spcPct val="100000"/>
                        </a:lnSpc>
                        <a:spcBef>
                          <a:spcPts val="0"/>
                        </a:spcBef>
                        <a:spcAft>
                          <a:spcPts val="0"/>
                        </a:spcAft>
                        <a:buClrTx/>
                        <a:buSzTx/>
                        <a:buFontTx/>
                        <a:buNone/>
                        <a:tabLst/>
                        <a:defRPr/>
                      </a:pPr>
                      <a:r>
                        <a:rPr lang="en-AU" sz="2400" b="0" dirty="0">
                          <a:effectLst/>
                        </a:rPr>
                        <a:t>Understanding impacts to making claims </a:t>
                      </a:r>
                    </a:p>
                    <a:p>
                      <a:pPr marL="0" marR="0" lvl="0" indent="0" algn="l" defTabSz="1738541" rtl="0" eaLnBrk="1" fontAlgn="auto" latinLnBrk="0" hangingPunct="1">
                        <a:lnSpc>
                          <a:spcPct val="100000"/>
                        </a:lnSpc>
                        <a:spcBef>
                          <a:spcPts val="0"/>
                        </a:spcBef>
                        <a:spcAft>
                          <a:spcPts val="0"/>
                        </a:spcAft>
                        <a:buClrTx/>
                        <a:buSzTx/>
                        <a:buFontTx/>
                        <a:buNone/>
                        <a:tabLst/>
                        <a:defRPr/>
                      </a:pPr>
                      <a:r>
                        <a:rPr lang="en-AU" sz="2400" b="0" dirty="0">
                          <a:effectLst/>
                        </a:rPr>
                        <a:t>(Portal &amp; API)</a:t>
                      </a:r>
                      <a:endParaRPr lang="en-AU" sz="2400" b="0" dirty="0">
                        <a:effectLst/>
                        <a:latin typeface="Calibri"/>
                        <a:ea typeface="DengXian"/>
                      </a:endParaRPr>
                    </a:p>
                  </a:txBody>
                  <a:tcPr marL="58652" marR="58652" marT="0" marB="0" anchor="ctr"/>
                </a:tc>
                <a:tc>
                  <a:txBody>
                    <a:bodyPr/>
                    <a:lstStyle/>
                    <a:p>
                      <a:r>
                        <a:rPr lang="en-AU" sz="2400" dirty="0">
                          <a:effectLst/>
                        </a:rPr>
                        <a:t>All service providers (through nominated representatives) </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385136668"/>
                  </a:ext>
                </a:extLst>
              </a:tr>
              <a:tr h="730783">
                <a:tc>
                  <a:txBody>
                    <a:bodyPr/>
                    <a:lstStyle/>
                    <a:p>
                      <a:r>
                        <a:rPr lang="en-AU" sz="2400" b="0" dirty="0">
                          <a:effectLst/>
                        </a:rPr>
                        <a:t>Understanding impacts on service bookings</a:t>
                      </a:r>
                      <a:endParaRPr lang="en-AU" sz="2400" b="0" dirty="0">
                        <a:effectLst/>
                        <a:latin typeface="Calibri"/>
                        <a:ea typeface="DengXian"/>
                      </a:endParaRPr>
                    </a:p>
                  </a:txBody>
                  <a:tcPr marL="58652" marR="58652" marT="0" marB="0" anchor="ctr"/>
                </a:tc>
                <a:tc>
                  <a:txBody>
                    <a:bodyPr/>
                    <a:lstStyle/>
                    <a:p>
                      <a:r>
                        <a:rPr lang="en-AU" sz="2400" dirty="0">
                          <a:effectLst/>
                        </a:rPr>
                        <a:t>All service providers </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1294501479"/>
                  </a:ext>
                </a:extLst>
              </a:tr>
              <a:tr h="730783">
                <a:tc>
                  <a:txBody>
                    <a:bodyPr/>
                    <a:lstStyle/>
                    <a:p>
                      <a:r>
                        <a:rPr lang="en-AU" sz="2400" b="0" dirty="0">
                          <a:effectLst/>
                        </a:rPr>
                        <a:t>Understanding impacts on requests for service</a:t>
                      </a:r>
                      <a:endParaRPr lang="en-AU" sz="2400" b="0" dirty="0">
                        <a:effectLst/>
                        <a:latin typeface="Calibri"/>
                        <a:ea typeface="DengXian"/>
                      </a:endParaRPr>
                    </a:p>
                  </a:txBody>
                  <a:tcPr marL="58652" marR="58652" marT="0" marB="0" anchor="ctr"/>
                </a:tc>
                <a:tc>
                  <a:txBody>
                    <a:bodyPr/>
                    <a:lstStyle/>
                    <a:p>
                      <a:r>
                        <a:rPr lang="en-AU" sz="2400" dirty="0">
                          <a:effectLst/>
                        </a:rPr>
                        <a:t>Support coordinators</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1179375704"/>
                  </a:ext>
                </a:extLst>
              </a:tr>
              <a:tr h="1039959">
                <a:tc>
                  <a:txBody>
                    <a:bodyPr/>
                    <a:lstStyle/>
                    <a:p>
                      <a:r>
                        <a:rPr lang="en-AU" sz="2400" b="0" dirty="0">
                          <a:effectLst/>
                        </a:rPr>
                        <a:t>Understanding changes to managing participant budgets</a:t>
                      </a:r>
                      <a:endParaRPr lang="en-AU" sz="2400" b="0" dirty="0">
                        <a:effectLst/>
                        <a:latin typeface="Calibri"/>
                        <a:ea typeface="DengXian"/>
                      </a:endParaRPr>
                    </a:p>
                  </a:txBody>
                  <a:tcPr marL="58652" marR="58652" marT="0" marB="0" anchor="ctr"/>
                </a:tc>
                <a:tc>
                  <a:txBody>
                    <a:bodyPr/>
                    <a:lstStyle/>
                    <a:p>
                      <a:r>
                        <a:rPr lang="en-AU" sz="2400" dirty="0">
                          <a:effectLst/>
                        </a:rPr>
                        <a:t>Registered plan managers</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2054315039"/>
                  </a:ext>
                </a:extLst>
              </a:tr>
              <a:tr h="730783">
                <a:tc>
                  <a:txBody>
                    <a:bodyPr/>
                    <a:lstStyle/>
                    <a:p>
                      <a:r>
                        <a:rPr lang="en-AU" sz="2400" b="0" dirty="0">
                          <a:effectLst/>
                        </a:rPr>
                        <a:t>Testing change approach for providers</a:t>
                      </a:r>
                      <a:endParaRPr lang="en-AU" sz="2400" b="0" dirty="0">
                        <a:effectLst/>
                        <a:latin typeface="Calibri"/>
                        <a:ea typeface="DengXian"/>
                      </a:endParaRPr>
                    </a:p>
                  </a:txBody>
                  <a:tcPr marL="58652" marR="58652" marT="0" marB="0" anchor="ctr"/>
                </a:tc>
                <a:tc>
                  <a:txBody>
                    <a:bodyPr/>
                    <a:lstStyle/>
                    <a:p>
                      <a:r>
                        <a:rPr lang="en-AU" sz="2400" dirty="0">
                          <a:effectLst/>
                        </a:rPr>
                        <a:t>All service providers </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2392801138"/>
                  </a:ext>
                </a:extLst>
              </a:tr>
              <a:tr h="730783">
                <a:tc>
                  <a:txBody>
                    <a:bodyPr/>
                    <a:lstStyle/>
                    <a:p>
                      <a:r>
                        <a:rPr lang="en-AU" sz="2400" b="0" dirty="0">
                          <a:effectLst/>
                        </a:rPr>
                        <a:t>Testing change approach for support coordinators</a:t>
                      </a:r>
                      <a:endParaRPr lang="en-AU" sz="2400" b="0" dirty="0">
                        <a:effectLst/>
                        <a:latin typeface="Calibri"/>
                        <a:ea typeface="DengXian"/>
                      </a:endParaRPr>
                    </a:p>
                  </a:txBody>
                  <a:tcPr marL="58652" marR="58652" marT="0" marB="0" anchor="ctr"/>
                </a:tc>
                <a:tc>
                  <a:txBody>
                    <a:bodyPr/>
                    <a:lstStyle/>
                    <a:p>
                      <a:r>
                        <a:rPr lang="en-AU" sz="2400" dirty="0">
                          <a:effectLst/>
                        </a:rPr>
                        <a:t>Support coordinators</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1443130654"/>
                  </a:ext>
                </a:extLst>
              </a:tr>
              <a:tr h="730783">
                <a:tc>
                  <a:txBody>
                    <a:bodyPr/>
                    <a:lstStyle/>
                    <a:p>
                      <a:r>
                        <a:rPr lang="en-AU" sz="2400" b="0" dirty="0">
                          <a:effectLst/>
                        </a:rPr>
                        <a:t>Testing change approach for plan managers</a:t>
                      </a:r>
                      <a:endParaRPr lang="en-AU" sz="2400" b="0" dirty="0">
                        <a:effectLst/>
                        <a:latin typeface="Calibri"/>
                        <a:ea typeface="DengXian"/>
                      </a:endParaRPr>
                    </a:p>
                  </a:txBody>
                  <a:tcPr marL="58652" marR="58652" marT="0" marB="0" anchor="ctr"/>
                </a:tc>
                <a:tc>
                  <a:txBody>
                    <a:bodyPr/>
                    <a:lstStyle/>
                    <a:p>
                      <a:r>
                        <a:rPr lang="en-AU" sz="2400" dirty="0">
                          <a:effectLst/>
                        </a:rPr>
                        <a:t>Registered plan managers</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1440114357"/>
                  </a:ext>
                </a:extLst>
              </a:tr>
              <a:tr h="534033">
                <a:tc>
                  <a:txBody>
                    <a:bodyPr/>
                    <a:lstStyle/>
                    <a:p>
                      <a:r>
                        <a:rPr lang="en-AU" sz="2400" b="0" dirty="0">
                          <a:effectLst/>
                        </a:rPr>
                        <a:t>Testing claiming</a:t>
                      </a:r>
                      <a:endParaRPr lang="en-AU" sz="2400" b="0" dirty="0">
                        <a:effectLst/>
                        <a:latin typeface="Calibri"/>
                        <a:ea typeface="DengXian"/>
                      </a:endParaRPr>
                    </a:p>
                  </a:txBody>
                  <a:tcPr marL="58652" marR="58652" marT="0" marB="0" anchor="ctr"/>
                </a:tc>
                <a:tc>
                  <a:txBody>
                    <a:bodyPr/>
                    <a:lstStyle/>
                    <a:p>
                      <a:r>
                        <a:rPr lang="en-AU" sz="2400" dirty="0">
                          <a:effectLst/>
                        </a:rPr>
                        <a:t>All service providers </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1410138057"/>
                  </a:ext>
                </a:extLst>
              </a:tr>
              <a:tr h="534033">
                <a:tc>
                  <a:txBody>
                    <a:bodyPr/>
                    <a:lstStyle/>
                    <a:p>
                      <a:r>
                        <a:rPr lang="en-AU" sz="2400" b="0" dirty="0">
                          <a:effectLst/>
                        </a:rPr>
                        <a:t>Testing requests for service </a:t>
                      </a:r>
                      <a:endParaRPr lang="en-AU" sz="2400" b="0" dirty="0">
                        <a:effectLst/>
                        <a:latin typeface="Calibri"/>
                        <a:ea typeface="DengXian"/>
                      </a:endParaRPr>
                    </a:p>
                  </a:txBody>
                  <a:tcPr marL="58652" marR="58652" marT="0" marB="0" anchor="ctr"/>
                </a:tc>
                <a:tc>
                  <a:txBody>
                    <a:bodyPr/>
                    <a:lstStyle/>
                    <a:p>
                      <a:r>
                        <a:rPr lang="en-AU" sz="2400" dirty="0">
                          <a:effectLst/>
                        </a:rPr>
                        <a:t>Support coordinators</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2888311129"/>
                  </a:ext>
                </a:extLst>
              </a:tr>
              <a:tr h="730783">
                <a:tc>
                  <a:txBody>
                    <a:bodyPr/>
                    <a:lstStyle/>
                    <a:p>
                      <a:r>
                        <a:rPr lang="en-AU" sz="2400" b="0" dirty="0">
                          <a:effectLst/>
                        </a:rPr>
                        <a:t>Testing plan management</a:t>
                      </a:r>
                      <a:endParaRPr lang="en-AU" sz="2400" b="0" dirty="0">
                        <a:effectLst/>
                        <a:latin typeface="Calibri"/>
                        <a:ea typeface="DengXian"/>
                      </a:endParaRPr>
                    </a:p>
                  </a:txBody>
                  <a:tcPr marL="58652" marR="58652" marT="0" marB="0" anchor="ctr"/>
                </a:tc>
                <a:tc>
                  <a:txBody>
                    <a:bodyPr/>
                    <a:lstStyle/>
                    <a:p>
                      <a:r>
                        <a:rPr lang="en-AU" sz="2400" dirty="0">
                          <a:effectLst/>
                        </a:rPr>
                        <a:t>Registered plan managers</a:t>
                      </a:r>
                      <a:endParaRPr lang="en-AU" sz="2400" dirty="0">
                        <a:effectLst/>
                        <a:latin typeface="Calibri" panose="020F0502020204030204" pitchFamily="34" charset="0"/>
                        <a:ea typeface="DengXian" panose="02010600030101010101" pitchFamily="2" charset="-122"/>
                      </a:endParaRPr>
                    </a:p>
                  </a:txBody>
                  <a:tcPr marL="58652" marR="58652" marT="0" marB="0" anchor="ctr"/>
                </a:tc>
                <a:extLst>
                  <a:ext uri="{0D108BD9-81ED-4DB2-BD59-A6C34878D82A}">
                    <a16:rowId xmlns:a16="http://schemas.microsoft.com/office/drawing/2014/main" val="1949993444"/>
                  </a:ext>
                </a:extLst>
              </a:tr>
            </a:tbl>
          </a:graphicData>
        </a:graphic>
      </p:graphicFrame>
      <p:sp>
        <p:nvSpPr>
          <p:cNvPr id="6" name="Title 1">
            <a:extLst>
              <a:ext uri="{FF2B5EF4-FFF2-40B4-BE49-F238E27FC236}">
                <a16:creationId xmlns:a16="http://schemas.microsoft.com/office/drawing/2014/main" id="{FE409386-CC48-4B71-B010-E1BC19FEE7A9}"/>
              </a:ext>
            </a:extLst>
          </p:cNvPr>
          <p:cNvSpPr txBox="1">
            <a:spLocks/>
          </p:cNvSpPr>
          <p:nvPr/>
        </p:nvSpPr>
        <p:spPr bwMode="auto">
          <a:xfrm>
            <a:off x="11864591" y="1512948"/>
            <a:ext cx="8335932" cy="57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1702323" rtl="0" eaLnBrk="1" fontAlgn="base" hangingPunct="1">
              <a:spcBef>
                <a:spcPct val="0"/>
              </a:spcBef>
              <a:spcAft>
                <a:spcPct val="0"/>
              </a:spcAft>
              <a:tabLst>
                <a:tab pos="513110" algn="l"/>
              </a:tabLst>
              <a:defRPr lang="x-none" sz="3727" b="1" baseline="0">
                <a:solidFill>
                  <a:schemeClr val="accent4"/>
                </a:solidFill>
                <a:latin typeface="+mj-lt"/>
                <a:ea typeface="+mj-ea"/>
                <a:cs typeface="+mj-cs"/>
              </a:defRPr>
            </a:lvl1pPr>
            <a:lvl2pPr algn="l" defTabSz="1702323" rtl="0" eaLnBrk="1" fontAlgn="base" hangingPunct="1">
              <a:spcBef>
                <a:spcPct val="0"/>
              </a:spcBef>
              <a:spcAft>
                <a:spcPct val="0"/>
              </a:spcAft>
              <a:defRPr lang="x-none" sz="3612" b="1">
                <a:solidFill>
                  <a:schemeClr val="tx2"/>
                </a:solidFill>
                <a:latin typeface="Arial" charset="0"/>
              </a:defRPr>
            </a:lvl2pPr>
            <a:lvl3pPr algn="l" defTabSz="1702323" rtl="0" eaLnBrk="1" fontAlgn="base" hangingPunct="1">
              <a:spcBef>
                <a:spcPct val="0"/>
              </a:spcBef>
              <a:spcAft>
                <a:spcPct val="0"/>
              </a:spcAft>
              <a:defRPr lang="x-none" sz="3612" b="1">
                <a:solidFill>
                  <a:schemeClr val="tx2"/>
                </a:solidFill>
                <a:latin typeface="Arial" charset="0"/>
              </a:defRPr>
            </a:lvl3pPr>
            <a:lvl4pPr algn="l" defTabSz="1702323" rtl="0" eaLnBrk="1" fontAlgn="base" hangingPunct="1">
              <a:spcBef>
                <a:spcPct val="0"/>
              </a:spcBef>
              <a:spcAft>
                <a:spcPct val="0"/>
              </a:spcAft>
              <a:defRPr lang="x-none" sz="3612" b="1">
                <a:solidFill>
                  <a:schemeClr val="tx2"/>
                </a:solidFill>
                <a:latin typeface="Arial" charset="0"/>
              </a:defRPr>
            </a:lvl4pPr>
            <a:lvl5pPr algn="l" defTabSz="1702323" rtl="0" eaLnBrk="1" fontAlgn="base" hangingPunct="1">
              <a:spcBef>
                <a:spcPct val="0"/>
              </a:spcBef>
              <a:spcAft>
                <a:spcPct val="0"/>
              </a:spcAft>
              <a:defRPr lang="x-none" sz="3612" b="1">
                <a:solidFill>
                  <a:schemeClr val="tx2"/>
                </a:solidFill>
                <a:latin typeface="Arial" charset="0"/>
              </a:defRPr>
            </a:lvl5pPr>
            <a:lvl6pPr marL="869271" algn="l" defTabSz="1702323" rtl="0" eaLnBrk="1" fontAlgn="base" hangingPunct="1">
              <a:spcBef>
                <a:spcPct val="0"/>
              </a:spcBef>
              <a:spcAft>
                <a:spcPct val="0"/>
              </a:spcAft>
              <a:defRPr lang="x-none" sz="3612" b="1">
                <a:solidFill>
                  <a:schemeClr val="tx2"/>
                </a:solidFill>
                <a:latin typeface="Arial" charset="0"/>
              </a:defRPr>
            </a:lvl6pPr>
            <a:lvl7pPr marL="1738541" algn="l" defTabSz="1702323" rtl="0" eaLnBrk="1" fontAlgn="base" hangingPunct="1">
              <a:spcBef>
                <a:spcPct val="0"/>
              </a:spcBef>
              <a:spcAft>
                <a:spcPct val="0"/>
              </a:spcAft>
              <a:defRPr lang="x-none" sz="3612" b="1">
                <a:solidFill>
                  <a:schemeClr val="tx2"/>
                </a:solidFill>
                <a:latin typeface="Arial" charset="0"/>
              </a:defRPr>
            </a:lvl7pPr>
            <a:lvl8pPr marL="2607812" algn="l" defTabSz="1702323" rtl="0" eaLnBrk="1" fontAlgn="base" hangingPunct="1">
              <a:spcBef>
                <a:spcPct val="0"/>
              </a:spcBef>
              <a:spcAft>
                <a:spcPct val="0"/>
              </a:spcAft>
              <a:defRPr lang="x-none" sz="3612" b="1">
                <a:solidFill>
                  <a:schemeClr val="tx2"/>
                </a:solidFill>
                <a:latin typeface="Arial" charset="0"/>
              </a:defRPr>
            </a:lvl8pPr>
            <a:lvl9pPr marL="3477084" algn="l" defTabSz="1702323" rtl="0" eaLnBrk="1" fontAlgn="base" hangingPunct="1">
              <a:spcBef>
                <a:spcPct val="0"/>
              </a:spcBef>
              <a:spcAft>
                <a:spcPct val="0"/>
              </a:spcAft>
              <a:defRPr lang="x-none" sz="3612" b="1">
                <a:solidFill>
                  <a:schemeClr val="tx2"/>
                </a:solidFill>
                <a:latin typeface="Arial" charset="0"/>
              </a:defRPr>
            </a:lvl9pPr>
          </a:lstStyle>
          <a:p>
            <a:pPr algn="ctr">
              <a:lnSpc>
                <a:spcPct val="115000"/>
              </a:lnSpc>
            </a:pPr>
            <a:r>
              <a:rPr lang="en-US" sz="3200" dirty="0">
                <a:solidFill>
                  <a:srgbClr val="6B2976"/>
                </a:solidFill>
              </a:rPr>
              <a:t>Upcoming topics for consultation</a:t>
            </a:r>
            <a:endParaRPr lang="en-US" sz="3200" dirty="0">
              <a:solidFill>
                <a:srgbClr val="FF0000"/>
              </a:solidFill>
              <a:cs typeface="Arial"/>
            </a:endParaRPr>
          </a:p>
        </p:txBody>
      </p:sp>
    </p:spTree>
    <p:extLst>
      <p:ext uri="{BB962C8B-B14F-4D97-AF65-F5344CB8AC3E}">
        <p14:creationId xmlns:p14="http://schemas.microsoft.com/office/powerpoint/2010/main" val="167676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nSpc>
                <a:spcPct val="115000"/>
              </a:lnSpc>
            </a:pPr>
            <a:r>
              <a:rPr lang="en-US" sz="4800" dirty="0"/>
              <a:t>Acknowledgement of Country</a:t>
            </a:r>
            <a:endParaRPr lang="en-AU" sz="4800" b="1" dirty="0"/>
          </a:p>
        </p:txBody>
      </p:sp>
      <p:sp>
        <p:nvSpPr>
          <p:cNvPr id="7" name="TextBox 6"/>
          <p:cNvSpPr txBox="1"/>
          <p:nvPr/>
        </p:nvSpPr>
        <p:spPr>
          <a:xfrm>
            <a:off x="15562368" y="11343381"/>
            <a:ext cx="8903121" cy="895373"/>
          </a:xfrm>
          <a:prstGeom prst="rect">
            <a:avLst/>
          </a:prstGeom>
          <a:noFill/>
        </p:spPr>
        <p:txBody>
          <a:bodyPr wrap="square" rtlCol="0">
            <a:spAutoFit/>
          </a:bodyPr>
          <a:lstStyle/>
          <a:p>
            <a:pPr defTabSz="1703893" hangingPunct="1">
              <a:defRPr/>
            </a:pPr>
            <a:r>
              <a:rPr lang="en-AU" sz="2609" kern="1200" dirty="0">
                <a:latin typeface="Arial" panose="020B0604020202020204"/>
              </a:rPr>
              <a:t>Artwork: Side BY Side</a:t>
            </a:r>
          </a:p>
          <a:p>
            <a:pPr defTabSz="1703893" hangingPunct="1">
              <a:defRPr/>
            </a:pPr>
            <a:r>
              <a:rPr lang="en-AU" sz="2609" kern="1200" dirty="0">
                <a:latin typeface="Arial" panose="020B0604020202020204"/>
              </a:rPr>
              <a:t>Artist: Terri Bean</a:t>
            </a:r>
          </a:p>
        </p:txBody>
      </p:sp>
      <p:sp>
        <p:nvSpPr>
          <p:cNvPr id="8" name="Content Placeholder 5"/>
          <p:cNvSpPr txBox="1">
            <a:spLocks/>
          </p:cNvSpPr>
          <p:nvPr/>
        </p:nvSpPr>
        <p:spPr>
          <a:xfrm>
            <a:off x="15614407" y="1816817"/>
            <a:ext cx="6679303" cy="7840139"/>
          </a:xfrm>
          <a:prstGeom prst="rect">
            <a:avLst/>
          </a:prstGeom>
        </p:spPr>
        <p:txBody>
          <a:bodyPr>
            <a:normAutofit/>
          </a:bodyPr>
          <a:lstStyle>
            <a:lvl1pPr marL="0" indent="0" algn="l" defTabSz="1702323" rtl="0" eaLnBrk="1" fontAlgn="base" hangingPunct="1">
              <a:spcBef>
                <a:spcPct val="0"/>
              </a:spcBef>
              <a:spcAft>
                <a:spcPct val="0"/>
              </a:spcAft>
              <a:buClr>
                <a:schemeClr val="tx2"/>
              </a:buClr>
              <a:buSzPct val="100000"/>
              <a:defRPr lang="x-none" sz="2981" baseline="0">
                <a:solidFill>
                  <a:schemeClr val="tx1"/>
                </a:solidFill>
                <a:latin typeface="+mn-lt"/>
                <a:ea typeface="+mn-ea"/>
                <a:cs typeface="+mn-cs"/>
              </a:defRPr>
            </a:lvl1pPr>
            <a:lvl2pPr marL="368234" indent="-365215" algn="l" defTabSz="1702323" rtl="0" eaLnBrk="1" fontAlgn="base" hangingPunct="1">
              <a:spcBef>
                <a:spcPct val="0"/>
              </a:spcBef>
              <a:spcAft>
                <a:spcPct val="0"/>
              </a:spcAft>
              <a:buClr>
                <a:schemeClr val="tx2"/>
              </a:buClr>
              <a:buSzPct val="125000"/>
              <a:buFont typeface="Arial" charset="0"/>
              <a:buChar char="▪"/>
              <a:defRPr lang="x-none" sz="2981" baseline="0">
                <a:solidFill>
                  <a:schemeClr val="tx1"/>
                </a:solidFill>
                <a:latin typeface="+mn-lt"/>
              </a:defRPr>
            </a:lvl2pPr>
            <a:lvl3pPr marL="869271" indent="-498021"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3pPr>
            <a:lvl4pPr marL="1168085" indent="-295793"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4pPr>
            <a:lvl5pPr marL="1425604" indent="-247502" algn="l" defTabSz="1702323" rtl="0" eaLnBrk="1" fontAlgn="base" hangingPunct="1">
              <a:spcBef>
                <a:spcPct val="0"/>
              </a:spcBef>
              <a:spcAft>
                <a:spcPct val="0"/>
              </a:spcAft>
              <a:buClr>
                <a:schemeClr val="tx2"/>
              </a:buClr>
              <a:buSzPct val="89000"/>
              <a:buFont typeface="Arial" charset="0"/>
              <a:buChar char="-"/>
              <a:defRPr lang="x-none" sz="2981" baseline="0">
                <a:solidFill>
                  <a:schemeClr val="tx1"/>
                </a:solidFill>
                <a:latin typeface="+mn-lt"/>
              </a:defRPr>
            </a:lvl5pPr>
            <a:lvl6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6pPr>
            <a:lvl7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7pPr>
            <a:lvl8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8pPr>
            <a:lvl9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9pPr>
          </a:lstStyle>
          <a:p>
            <a:r>
              <a:rPr lang="en-AU" dirty="0">
                <a:solidFill>
                  <a:srgbClr val="000000"/>
                </a:solidFill>
              </a:rPr>
              <a:t>I acknowledge the Traditional Owners and Custodians of the Country on which we all meet today and their continuing connection to land, sea and community.</a:t>
            </a:r>
          </a:p>
          <a:p>
            <a:endParaRPr lang="en-AU" dirty="0">
              <a:solidFill>
                <a:srgbClr val="000000"/>
              </a:solidFill>
            </a:endParaRPr>
          </a:p>
          <a:p>
            <a:r>
              <a:rPr lang="en-AU" dirty="0">
                <a:solidFill>
                  <a:srgbClr val="000000"/>
                </a:solidFill>
              </a:rPr>
              <a:t>I pay my respects to their Elders past, present and emerging.</a:t>
            </a:r>
          </a:p>
          <a:p>
            <a:endParaRPr lang="en-AU" dirty="0">
              <a:solidFill>
                <a:srgbClr val="000000"/>
              </a:solidFill>
            </a:endParaRPr>
          </a:p>
          <a:p>
            <a:r>
              <a:rPr lang="en-AU" dirty="0">
                <a:solidFill>
                  <a:srgbClr val="000000"/>
                </a:solidFill>
              </a:rPr>
              <a:t>I would like to extend that acknowledgement and respect to any Aboriginal and Torres Strait Islander people who are here today.</a:t>
            </a:r>
          </a:p>
          <a:p>
            <a:endParaRPr lang="en-AU" dirty="0">
              <a:solidFill>
                <a:srgbClr val="000000"/>
              </a:solidFill>
            </a:endParaRPr>
          </a:p>
        </p:txBody>
      </p:sp>
      <p:pic>
        <p:nvPicPr>
          <p:cNvPr id="9" name="Picture 8" descr="image of painting titled Side By Side."/>
          <p:cNvPicPr>
            <a:picLocks noChangeAspect="1"/>
          </p:cNvPicPr>
          <p:nvPr/>
        </p:nvPicPr>
        <p:blipFill rotWithShape="1">
          <a:blip r:embed="rId3">
            <a:extLst>
              <a:ext uri="{28A0092B-C50C-407E-A947-70E740481C1C}">
                <a14:useLocalDpi xmlns:a14="http://schemas.microsoft.com/office/drawing/2010/main" val="0"/>
              </a:ext>
            </a:extLst>
          </a:blip>
          <a:srcRect l="1043" r="789" b="2400"/>
          <a:stretch/>
        </p:blipFill>
        <p:spPr>
          <a:xfrm>
            <a:off x="973059" y="1607014"/>
            <a:ext cx="13642750" cy="10601372"/>
          </a:xfrm>
          <a:prstGeom prst="rect">
            <a:avLst/>
          </a:prstGeom>
        </p:spPr>
      </p:pic>
    </p:spTree>
    <p:extLst>
      <p:ext uri="{BB962C8B-B14F-4D97-AF65-F5344CB8AC3E}">
        <p14:creationId xmlns:p14="http://schemas.microsoft.com/office/powerpoint/2010/main" val="330416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6AC4BBE-AD7B-47BF-A36B-8B7F2CDB3F29}"/>
              </a:ext>
            </a:extLst>
          </p:cNvPr>
          <p:cNvGrpSpPr/>
          <p:nvPr/>
        </p:nvGrpSpPr>
        <p:grpSpPr>
          <a:xfrm>
            <a:off x="0" y="2118734"/>
            <a:ext cx="10056593" cy="9564891"/>
            <a:chOff x="1435671" y="2118734"/>
            <a:chExt cx="8630664" cy="9564891"/>
          </a:xfrm>
          <a:solidFill>
            <a:srgbClr val="682F76"/>
          </a:solidFill>
        </p:grpSpPr>
        <p:sp>
          <p:nvSpPr>
            <p:cNvPr id="3" name="Arrow: Pentagon 2">
              <a:extLst>
                <a:ext uri="{FF2B5EF4-FFF2-40B4-BE49-F238E27FC236}">
                  <a16:creationId xmlns:a16="http://schemas.microsoft.com/office/drawing/2014/main" id="{534FF1D4-B785-477F-A458-B2574710B819}"/>
                </a:ext>
              </a:extLst>
            </p:cNvPr>
            <p:cNvSpPr/>
            <p:nvPr/>
          </p:nvSpPr>
          <p:spPr>
            <a:xfrm>
              <a:off x="8582971" y="2141036"/>
              <a:ext cx="1483364" cy="9540177"/>
            </a:xfrm>
            <a:prstGeom prst="homePlate">
              <a:avLst>
                <a:gd name="adj" fmla="val 65183"/>
              </a:avLst>
            </a:prstGeom>
            <a:grpFill/>
            <a:ln>
              <a:solidFill>
                <a:srgbClr val="682F76"/>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AU" sz="1600" dirty="0" err="1">
                <a:solidFill>
                  <a:schemeClr val="tx1"/>
                </a:solidFill>
              </a:endParaRPr>
            </a:p>
          </p:txBody>
        </p:sp>
        <p:sp>
          <p:nvSpPr>
            <p:cNvPr id="4" name="Rectangle 3">
              <a:extLst>
                <a:ext uri="{FF2B5EF4-FFF2-40B4-BE49-F238E27FC236}">
                  <a16:creationId xmlns:a16="http://schemas.microsoft.com/office/drawing/2014/main" id="{B39AD183-2189-4F97-A9DC-F0D557933BA1}"/>
                </a:ext>
              </a:extLst>
            </p:cNvPr>
            <p:cNvSpPr/>
            <p:nvPr/>
          </p:nvSpPr>
          <p:spPr>
            <a:xfrm>
              <a:off x="1435671" y="2118734"/>
              <a:ext cx="7147301" cy="9564891"/>
            </a:xfrm>
            <a:prstGeom prst="rect">
              <a:avLst/>
            </a:prstGeom>
            <a:grpFill/>
            <a:ln w="9525">
              <a:solidFill>
                <a:srgbClr val="682F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AU" sz="1600" dirty="0" err="1">
                <a:solidFill>
                  <a:schemeClr val="tx1"/>
                </a:solidFill>
              </a:endParaRPr>
            </a:p>
          </p:txBody>
        </p:sp>
      </p:grpSp>
      <p:sp>
        <p:nvSpPr>
          <p:cNvPr id="2" name="Title 1">
            <a:extLst>
              <a:ext uri="{FF2B5EF4-FFF2-40B4-BE49-F238E27FC236}">
                <a16:creationId xmlns:a16="http://schemas.microsoft.com/office/drawing/2014/main" id="{56A52334-1A45-1A43-A820-AE78747D2693}"/>
              </a:ext>
            </a:extLst>
          </p:cNvPr>
          <p:cNvSpPr>
            <a:spLocks noGrp="1"/>
          </p:cNvSpPr>
          <p:nvPr>
            <p:ph type="title"/>
          </p:nvPr>
        </p:nvSpPr>
        <p:spPr>
          <a:xfrm>
            <a:off x="744298" y="368853"/>
            <a:ext cx="19594890" cy="1472362"/>
          </a:xfrm>
        </p:spPr>
        <p:txBody>
          <a:bodyPr>
            <a:noAutofit/>
          </a:bodyPr>
          <a:lstStyle/>
          <a:p>
            <a:pPr>
              <a:lnSpc>
                <a:spcPct val="115000"/>
              </a:lnSpc>
            </a:pPr>
            <a:r>
              <a:rPr lang="en-US" sz="4800" dirty="0">
                <a:solidFill>
                  <a:srgbClr val="6B2976"/>
                </a:solidFill>
              </a:rPr>
              <a:t>Purpose</a:t>
            </a:r>
            <a:r>
              <a:rPr lang="en-US" sz="4472" dirty="0">
                <a:solidFill>
                  <a:srgbClr val="6B2976"/>
                </a:solidFill>
              </a:rPr>
              <a:t> </a:t>
            </a:r>
          </a:p>
        </p:txBody>
      </p:sp>
      <p:sp>
        <p:nvSpPr>
          <p:cNvPr id="9" name="Content Placeholder 8"/>
          <p:cNvSpPr>
            <a:spLocks noGrp="1"/>
          </p:cNvSpPr>
          <p:nvPr>
            <p:ph sz="half" idx="1"/>
          </p:nvPr>
        </p:nvSpPr>
        <p:spPr>
          <a:xfrm>
            <a:off x="1728439" y="2141036"/>
            <a:ext cx="6865684" cy="9564891"/>
          </a:xfrm>
        </p:spPr>
        <p:txBody>
          <a:bodyPr vert="horz" lIns="170390" tIns="85195" rIns="170390" bIns="85195" rtlCol="0" anchor="ctr">
            <a:normAutofit/>
          </a:bodyPr>
          <a:lstStyle/>
          <a:p>
            <a:r>
              <a:rPr lang="en-US" sz="4400" b="1" dirty="0">
                <a:solidFill>
                  <a:schemeClr val="bg1"/>
                </a:solidFill>
              </a:rPr>
              <a:t>We are building a new client relationship management (CRM) system, replacing our SAP business system with a new Salesforce product, and introducing new NDIS online portals for participants and providers. </a:t>
            </a:r>
            <a:endParaRPr lang="en-AU" sz="4400" b="1" dirty="0">
              <a:solidFill>
                <a:schemeClr val="bg1"/>
              </a:solidFill>
              <a:cs typeface="Arial"/>
            </a:endParaRPr>
          </a:p>
        </p:txBody>
      </p:sp>
      <p:sp>
        <p:nvSpPr>
          <p:cNvPr id="8" name="TextBox 7">
            <a:extLst>
              <a:ext uri="{FF2B5EF4-FFF2-40B4-BE49-F238E27FC236}">
                <a16:creationId xmlns:a16="http://schemas.microsoft.com/office/drawing/2014/main" id="{1EF6FB86-E198-493E-B2B5-2E250E8CC732}"/>
              </a:ext>
            </a:extLst>
          </p:cNvPr>
          <p:cNvSpPr txBox="1"/>
          <p:nvPr/>
        </p:nvSpPr>
        <p:spPr>
          <a:xfrm>
            <a:off x="10738625" y="2118733"/>
            <a:ext cx="11439020" cy="9540176"/>
          </a:xfrm>
          <a:prstGeom prst="rect">
            <a:avLst/>
          </a:prstGeom>
        </p:spPr>
        <p:txBody>
          <a:bodyPr vert="horz" lIns="170390" tIns="85195" rIns="170390" bIns="85195" rtlCol="0" anchor="ctr">
            <a:noAutofit/>
          </a:bodyPr>
          <a:lstStyle>
            <a:lvl1pPr defTabSz="1702323" eaLnBrk="1" fontAlgn="base" hangingPunct="1">
              <a:spcBef>
                <a:spcPct val="0"/>
              </a:spcBef>
              <a:spcAft>
                <a:spcPts val="1304"/>
              </a:spcAft>
              <a:buClr>
                <a:schemeClr val="tx2"/>
              </a:buClr>
              <a:buSzPct val="100000"/>
              <a:defRPr lang="x-none" sz="3000">
                <a:solidFill>
                  <a:schemeClr val="tx1"/>
                </a:solidFill>
                <a:ea typeface="+mn-lt"/>
                <a:cs typeface="+mn-lt"/>
              </a:defRPr>
            </a:lvl1pPr>
            <a:lvl2pPr marL="368234" indent="-365215" defTabSz="1702323" eaLnBrk="1" fontAlgn="base" hangingPunct="1">
              <a:spcBef>
                <a:spcPct val="0"/>
              </a:spcBef>
              <a:spcAft>
                <a:spcPct val="0"/>
              </a:spcAft>
              <a:buClr>
                <a:schemeClr val="tx2"/>
              </a:buClr>
              <a:buSzPct val="125000"/>
              <a:buFont typeface="Arial" charset="0"/>
              <a:buChar char="▪"/>
              <a:defRPr lang="x-none" sz="2981">
                <a:solidFill>
                  <a:schemeClr val="tx1"/>
                </a:solidFill>
              </a:defRPr>
            </a:lvl2pPr>
            <a:lvl3pPr marL="869271" indent="-498021"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3pPr>
            <a:lvl4pPr marL="1168085" indent="-295793"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4pPr>
            <a:lvl5pPr marL="1425604" indent="-247502" defTabSz="1702323" eaLnBrk="1" fontAlgn="base" hangingPunct="1">
              <a:spcBef>
                <a:spcPct val="0"/>
              </a:spcBef>
              <a:spcAft>
                <a:spcPct val="0"/>
              </a:spcAft>
              <a:buClr>
                <a:schemeClr val="tx2"/>
              </a:buClr>
              <a:buSzPct val="89000"/>
              <a:buFont typeface="Arial" charset="0"/>
              <a:buChar char="-"/>
              <a:defRPr lang="x-none" sz="2981">
                <a:solidFill>
                  <a:schemeClr val="tx1"/>
                </a:solidFill>
              </a:defRPr>
            </a:lvl5pPr>
            <a:lvl6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6pPr>
            <a:lvl7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7pPr>
            <a:lvl8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8pPr>
            <a:lvl9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9pPr>
          </a:lstStyle>
          <a:p>
            <a:r>
              <a:rPr lang="en-AU" sz="3600" dirty="0"/>
              <a:t>Redesigning our systems to improve the participant experience is about:</a:t>
            </a:r>
          </a:p>
          <a:p>
            <a:pPr marL="457200" indent="-457200">
              <a:buFont typeface="Arial" panose="020B0604020202020204" pitchFamily="34" charset="0"/>
              <a:buChar char="•"/>
            </a:pPr>
            <a:r>
              <a:rPr lang="en-AU" sz="3600" dirty="0"/>
              <a:t>Improving the participant and provider experience with the NDIS and responding to feedback.</a:t>
            </a:r>
          </a:p>
          <a:p>
            <a:pPr marL="457200" indent="-457200">
              <a:buFont typeface="Arial" panose="020B0604020202020204" pitchFamily="34" charset="0"/>
              <a:buChar char="•"/>
            </a:pPr>
            <a:endParaRPr lang="en-AU" sz="3600" dirty="0"/>
          </a:p>
          <a:p>
            <a:pPr marL="457200" indent="-457200">
              <a:buFont typeface="Arial" panose="020B0604020202020204" pitchFamily="34" charset="0"/>
              <a:buChar char="•"/>
            </a:pPr>
            <a:r>
              <a:rPr lang="en-AU" sz="3600" dirty="0"/>
              <a:t>Delivering on the Participant Service Charter, the Participant Service Guarantee and the Participant Service Improvement Plan.</a:t>
            </a:r>
          </a:p>
          <a:p>
            <a:pPr marL="457200" indent="-457200">
              <a:buFont typeface="Arial" panose="020B0604020202020204" pitchFamily="34" charset="0"/>
              <a:buChar char="•"/>
            </a:pPr>
            <a:endParaRPr lang="en-AU" sz="3600" dirty="0"/>
          </a:p>
          <a:p>
            <a:pPr marL="457200" indent="-457200">
              <a:buFont typeface="Arial" panose="020B0604020202020204" pitchFamily="34" charset="0"/>
              <a:buChar char="•"/>
            </a:pPr>
            <a:r>
              <a:rPr lang="en-AU" sz="3600" dirty="0">
                <a:ea typeface="Calibri" panose="020F0502020204030204" pitchFamily="34" charset="0"/>
                <a:cs typeface="Calibri" panose="020F0502020204030204" pitchFamily="34" charset="0"/>
              </a:rPr>
              <a:t>Improving our systems and internal processes, and the way we work, without changing the NDIS Act or Rules.</a:t>
            </a:r>
            <a:endParaRPr lang="en-AU" sz="3600" dirty="0"/>
          </a:p>
        </p:txBody>
      </p:sp>
      <p:sp>
        <p:nvSpPr>
          <p:cNvPr id="6" name="TextBox 5">
            <a:extLst>
              <a:ext uri="{FF2B5EF4-FFF2-40B4-BE49-F238E27FC236}">
                <a16:creationId xmlns:a16="http://schemas.microsoft.com/office/drawing/2014/main" id="{581838AB-7859-440A-B79E-1CC9C816FD1C}"/>
              </a:ext>
            </a:extLst>
          </p:cNvPr>
          <p:cNvSpPr txBox="1"/>
          <p:nvPr/>
        </p:nvSpPr>
        <p:spPr>
          <a:xfrm>
            <a:off x="744298" y="7168243"/>
            <a:ext cx="20940179" cy="4086782"/>
          </a:xfrm>
          <a:prstGeom prst="rect">
            <a:avLst/>
          </a:prstGeom>
        </p:spPr>
        <p:txBody>
          <a:bodyPr vert="horz" lIns="170390" tIns="85195" rIns="170390" bIns="85195" rtlCol="0" anchor="t">
            <a:normAutofit/>
          </a:bodyPr>
          <a:lstStyle>
            <a:lvl1pPr defTabSz="1702323" eaLnBrk="1" fontAlgn="base" hangingPunct="1">
              <a:spcBef>
                <a:spcPct val="0"/>
              </a:spcBef>
              <a:spcAft>
                <a:spcPts val="1304"/>
              </a:spcAft>
              <a:buClr>
                <a:schemeClr val="tx2"/>
              </a:buClr>
              <a:buSzPct val="100000"/>
              <a:defRPr lang="x-none" sz="3000">
                <a:solidFill>
                  <a:schemeClr val="tx1"/>
                </a:solidFill>
                <a:ea typeface="+mn-lt"/>
                <a:cs typeface="+mn-lt"/>
              </a:defRPr>
            </a:lvl1pPr>
            <a:lvl2pPr marL="368234" indent="-365215" defTabSz="1702323" eaLnBrk="1" fontAlgn="base" hangingPunct="1">
              <a:spcBef>
                <a:spcPct val="0"/>
              </a:spcBef>
              <a:spcAft>
                <a:spcPct val="0"/>
              </a:spcAft>
              <a:buClr>
                <a:schemeClr val="tx2"/>
              </a:buClr>
              <a:buSzPct val="125000"/>
              <a:buFont typeface="Arial" charset="0"/>
              <a:buChar char="▪"/>
              <a:defRPr lang="x-none" sz="2981">
                <a:solidFill>
                  <a:schemeClr val="tx1"/>
                </a:solidFill>
              </a:defRPr>
            </a:lvl2pPr>
            <a:lvl3pPr marL="869271" indent="-498021"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3pPr>
            <a:lvl4pPr marL="1168085" indent="-295793"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4pPr>
            <a:lvl5pPr marL="1425604" indent="-247502" defTabSz="1702323" eaLnBrk="1" fontAlgn="base" hangingPunct="1">
              <a:spcBef>
                <a:spcPct val="0"/>
              </a:spcBef>
              <a:spcAft>
                <a:spcPct val="0"/>
              </a:spcAft>
              <a:buClr>
                <a:schemeClr val="tx2"/>
              </a:buClr>
              <a:buSzPct val="89000"/>
              <a:buFont typeface="Arial" charset="0"/>
              <a:buChar char="-"/>
              <a:defRPr lang="x-none" sz="2981">
                <a:solidFill>
                  <a:schemeClr val="tx1"/>
                </a:solidFill>
              </a:defRPr>
            </a:lvl5pPr>
            <a:lvl6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6pPr>
            <a:lvl7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7pPr>
            <a:lvl8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8pPr>
            <a:lvl9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9pPr>
          </a:lstStyle>
          <a:p>
            <a:pPr marL="457200" indent="-457200">
              <a:buFont typeface="Arial" panose="020B0604020202020204" pitchFamily="34" charset="0"/>
              <a:buChar char="•"/>
            </a:pPr>
            <a:endParaRPr lang="en-AU" dirty="0"/>
          </a:p>
        </p:txBody>
      </p:sp>
    </p:spTree>
    <p:extLst>
      <p:ext uri="{BB962C8B-B14F-4D97-AF65-F5344CB8AC3E}">
        <p14:creationId xmlns:p14="http://schemas.microsoft.com/office/powerpoint/2010/main" val="356890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2334-1A45-1A43-A820-AE78747D2693}"/>
              </a:ext>
            </a:extLst>
          </p:cNvPr>
          <p:cNvSpPr>
            <a:spLocks noGrp="1"/>
          </p:cNvSpPr>
          <p:nvPr>
            <p:ph type="title"/>
          </p:nvPr>
        </p:nvSpPr>
        <p:spPr>
          <a:xfrm>
            <a:off x="562045" y="415354"/>
            <a:ext cx="19357170" cy="573520"/>
          </a:xfrm>
        </p:spPr>
        <p:txBody>
          <a:bodyPr>
            <a:noAutofit/>
          </a:bodyPr>
          <a:lstStyle/>
          <a:p>
            <a:pPr>
              <a:lnSpc>
                <a:spcPct val="115000"/>
              </a:lnSpc>
            </a:pPr>
            <a:r>
              <a:rPr lang="en-US" sz="4800" dirty="0">
                <a:solidFill>
                  <a:srgbClr val="6B2976"/>
                </a:solidFill>
              </a:rPr>
              <a:t>What we have heard about our systems</a:t>
            </a:r>
            <a:br>
              <a:rPr lang="en-US" sz="4472" dirty="0">
                <a:solidFill>
                  <a:srgbClr val="6B2976"/>
                </a:solidFill>
              </a:rPr>
            </a:br>
            <a:endParaRPr lang="en-US" sz="4472" dirty="0">
              <a:solidFill>
                <a:srgbClr val="6B2976"/>
              </a:solidFill>
            </a:endParaRPr>
          </a:p>
        </p:txBody>
      </p:sp>
      <p:grpSp>
        <p:nvGrpSpPr>
          <p:cNvPr id="3" name="Group 2">
            <a:extLst>
              <a:ext uri="{FF2B5EF4-FFF2-40B4-BE49-F238E27FC236}">
                <a16:creationId xmlns:a16="http://schemas.microsoft.com/office/drawing/2014/main" id="{35E4DE83-AB95-4443-8D24-87E38CEB10F3}"/>
              </a:ext>
            </a:extLst>
          </p:cNvPr>
          <p:cNvGrpSpPr/>
          <p:nvPr/>
        </p:nvGrpSpPr>
        <p:grpSpPr>
          <a:xfrm>
            <a:off x="11640733" y="2122669"/>
            <a:ext cx="10212344" cy="6535903"/>
            <a:chOff x="815832" y="2872938"/>
            <a:chExt cx="10212344" cy="6535903"/>
          </a:xfrm>
        </p:grpSpPr>
        <p:sp>
          <p:nvSpPr>
            <p:cNvPr id="4" name="TextBox 3">
              <a:extLst>
                <a:ext uri="{FF2B5EF4-FFF2-40B4-BE49-F238E27FC236}">
                  <a16:creationId xmlns:a16="http://schemas.microsoft.com/office/drawing/2014/main" id="{1DF89740-0E9B-4E3A-8E99-9F77AED2E0FB}"/>
                </a:ext>
              </a:extLst>
            </p:cNvPr>
            <p:cNvSpPr txBox="1"/>
            <p:nvPr/>
          </p:nvSpPr>
          <p:spPr>
            <a:xfrm>
              <a:off x="1332037" y="3149130"/>
              <a:ext cx="9559831" cy="575511"/>
            </a:xfrm>
            <a:prstGeom prst="rect">
              <a:avLst/>
            </a:prstGeom>
            <a:solidFill>
              <a:srgbClr val="6B2976"/>
            </a:solidFill>
          </p:spPr>
          <p:txBody>
            <a:bodyPr wrap="square" lIns="0" tIns="0" rIns="0" bIns="0" rtlCol="0" anchor="ctr">
              <a:noAutofit/>
            </a:bodyPr>
            <a:lstStyle/>
            <a:p>
              <a:pPr marL="444500" algn="ctr" defTabSz="851914" hangingPunct="1">
                <a:lnSpc>
                  <a:spcPct val="80000"/>
                </a:lnSpc>
                <a:defRPr/>
              </a:pPr>
              <a:r>
                <a:rPr lang="en-AU" sz="2600" b="1" kern="1200" dirty="0">
                  <a:solidFill>
                    <a:srgbClr val="FFFFFF"/>
                  </a:solidFill>
                  <a:latin typeface="Arial" panose="020B0604020202020204" pitchFamily="34" charset="0"/>
                  <a:ea typeface="Calibri" panose="020F0502020204030204" pitchFamily="34" charset="0"/>
                  <a:cs typeface="Arial" panose="020B0604020202020204" pitchFamily="34" charset="0"/>
                </a:rPr>
                <a:t>The disability community and participants have told us:</a:t>
              </a:r>
              <a:endParaRPr lang="en-AU" sz="26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 name="TextBox 4">
              <a:extLst>
                <a:ext uri="{FF2B5EF4-FFF2-40B4-BE49-F238E27FC236}">
                  <a16:creationId xmlns:a16="http://schemas.microsoft.com/office/drawing/2014/main" id="{A4B4ACD4-EFC7-43D4-8031-5400CF74120A}"/>
                </a:ext>
              </a:extLst>
            </p:cNvPr>
            <p:cNvSpPr txBox="1"/>
            <p:nvPr/>
          </p:nvSpPr>
          <p:spPr>
            <a:xfrm>
              <a:off x="1011462" y="4124189"/>
              <a:ext cx="10016714" cy="5284652"/>
            </a:xfrm>
            <a:prstGeom prst="rect">
              <a:avLst/>
            </a:prstGeom>
            <a:noFill/>
          </p:spPr>
          <p:txBody>
            <a:bodyPr wrap="square">
              <a:spAutoFit/>
            </a:bodyPr>
            <a:lstStyle/>
            <a:p>
              <a:pPr marL="1237099" lvl="2" indent="-457200">
                <a:lnSpc>
                  <a:spcPct val="107000"/>
                </a:lnSpc>
                <a:spcBef>
                  <a:spcPts val="600"/>
                </a:spcBef>
                <a:spcAft>
                  <a:spcPts val="600"/>
                </a:spcAft>
                <a:buFont typeface="Arial" panose="020B0604020202020204" pitchFamily="34" charset="0"/>
                <a:buChar char="•"/>
              </a:pPr>
              <a:r>
                <a:rPr lang="en-AU" sz="2800" dirty="0"/>
                <a:t>it is difficult to track where my request or enquiry is up too</a:t>
              </a:r>
            </a:p>
            <a:p>
              <a:pPr marL="1237099" lvl="2" indent="-457200">
                <a:lnSpc>
                  <a:spcPct val="107000"/>
                </a:lnSpc>
                <a:spcBef>
                  <a:spcPts val="600"/>
                </a:spcBef>
                <a:spcAft>
                  <a:spcPts val="600"/>
                </a:spcAft>
                <a:buFont typeface="Arial" panose="020B0604020202020204" pitchFamily="34" charset="0"/>
                <a:buChar char="•"/>
              </a:pPr>
              <a:r>
                <a:rPr lang="en-AU" sz="2800" dirty="0"/>
                <a:t>it is not clear which process I need to follow when requesting a review</a:t>
              </a:r>
            </a:p>
            <a:p>
              <a:pPr marL="1237099" lvl="2" indent="-457200">
                <a:lnSpc>
                  <a:spcPct val="107000"/>
                </a:lnSpc>
                <a:spcBef>
                  <a:spcPts val="600"/>
                </a:spcBef>
                <a:spcAft>
                  <a:spcPts val="600"/>
                </a:spcAft>
                <a:buFont typeface="Arial" panose="020B0604020202020204" pitchFamily="34" charset="0"/>
                <a:buChar char="•"/>
              </a:pPr>
              <a:r>
                <a:rPr lang="en-AU" sz="2800" dirty="0"/>
                <a:t>we need to invest in training our staff and partners to better understand the individuals circumstances</a:t>
              </a:r>
            </a:p>
            <a:p>
              <a:pPr marL="1237099" lvl="2" indent="-457200">
                <a:lnSpc>
                  <a:spcPct val="107000"/>
                </a:lnSpc>
                <a:spcBef>
                  <a:spcPts val="600"/>
                </a:spcBef>
                <a:spcAft>
                  <a:spcPts val="600"/>
                </a:spcAft>
                <a:buFont typeface="Arial" panose="020B0604020202020204" pitchFamily="34" charset="0"/>
                <a:buChar char="•"/>
              </a:pPr>
              <a:r>
                <a:rPr lang="en-AU" sz="2800" dirty="0"/>
                <a:t>we need to be more transparent on how our processes and policies guide us to make decisions</a:t>
              </a:r>
            </a:p>
            <a:p>
              <a:pPr marL="1237099" lvl="2" indent="-457200">
                <a:lnSpc>
                  <a:spcPct val="107000"/>
                </a:lnSpc>
                <a:spcBef>
                  <a:spcPts val="600"/>
                </a:spcBef>
                <a:spcAft>
                  <a:spcPts val="600"/>
                </a:spcAft>
                <a:buFont typeface="Arial" panose="020B0604020202020204" pitchFamily="34" charset="0"/>
                <a:buChar char="•"/>
              </a:pPr>
              <a:r>
                <a:rPr lang="en-AU" sz="2800" dirty="0"/>
                <a:t>the </a:t>
              </a:r>
              <a:r>
                <a:rPr lang="en-AU" sz="2800" dirty="0" err="1"/>
                <a:t>myplace</a:t>
              </a:r>
              <a:r>
                <a:rPr lang="en-AU" sz="2800" dirty="0"/>
                <a:t> participant and provider portals have improved but are still clunky and difficult to navigate.</a:t>
              </a:r>
            </a:p>
          </p:txBody>
        </p:sp>
        <p:pic>
          <p:nvPicPr>
            <p:cNvPr id="6" name="Picture 5" descr="Icon&#10;&#10;Description automatically generated">
              <a:extLst>
                <a:ext uri="{FF2B5EF4-FFF2-40B4-BE49-F238E27FC236}">
                  <a16:creationId xmlns:a16="http://schemas.microsoft.com/office/drawing/2014/main" id="{46D94D07-C97E-4EED-8188-3C70F4097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5832" y="2872938"/>
              <a:ext cx="993685" cy="993685"/>
            </a:xfrm>
            <a:prstGeom prst="rect">
              <a:avLst/>
            </a:prstGeom>
          </p:spPr>
        </p:pic>
      </p:grpSp>
      <p:grpSp>
        <p:nvGrpSpPr>
          <p:cNvPr id="15" name="Group 14">
            <a:extLst>
              <a:ext uri="{FF2B5EF4-FFF2-40B4-BE49-F238E27FC236}">
                <a16:creationId xmlns:a16="http://schemas.microsoft.com/office/drawing/2014/main" id="{E8A13AE6-5C20-4A5B-90D7-830FB5258964}"/>
              </a:ext>
            </a:extLst>
          </p:cNvPr>
          <p:cNvGrpSpPr/>
          <p:nvPr/>
        </p:nvGrpSpPr>
        <p:grpSpPr>
          <a:xfrm>
            <a:off x="865636" y="7057417"/>
            <a:ext cx="10219108" cy="4236685"/>
            <a:chOff x="11516925" y="2872937"/>
            <a:chExt cx="10219108" cy="4236685"/>
          </a:xfrm>
        </p:grpSpPr>
        <p:sp>
          <p:nvSpPr>
            <p:cNvPr id="7" name="TextBox 6">
              <a:extLst>
                <a:ext uri="{FF2B5EF4-FFF2-40B4-BE49-F238E27FC236}">
                  <a16:creationId xmlns:a16="http://schemas.microsoft.com/office/drawing/2014/main" id="{5C5E5706-1AAF-4F20-986C-A2726B9305AE}"/>
                </a:ext>
              </a:extLst>
            </p:cNvPr>
            <p:cNvSpPr txBox="1"/>
            <p:nvPr/>
          </p:nvSpPr>
          <p:spPr>
            <a:xfrm>
              <a:off x="12039894" y="3149130"/>
              <a:ext cx="9559831" cy="575511"/>
            </a:xfrm>
            <a:prstGeom prst="rect">
              <a:avLst/>
            </a:prstGeom>
            <a:solidFill>
              <a:srgbClr val="009EAD"/>
            </a:solidFill>
          </p:spPr>
          <p:txBody>
            <a:bodyPr wrap="square" lIns="0" tIns="0" rIns="0" bIns="0" rtlCol="0" anchor="ctr">
              <a:noAutofit/>
            </a:bodyPr>
            <a:lstStyle/>
            <a:p>
              <a:pPr marL="274638" algn="ctr" defTabSz="851914" hangingPunct="1">
                <a:lnSpc>
                  <a:spcPct val="80000"/>
                </a:lnSpc>
                <a:defRPr/>
              </a:pPr>
              <a:r>
                <a:rPr lang="en-AU" sz="2600" b="1" kern="1200" dirty="0">
                  <a:solidFill>
                    <a:srgbClr val="FFFFFF"/>
                  </a:solidFill>
                  <a:latin typeface="Arial" panose="020B0604020202020204" pitchFamily="34" charset="0"/>
                  <a:ea typeface="Calibri" panose="020F0502020204030204" pitchFamily="34" charset="0"/>
                  <a:cs typeface="Arial" panose="020B0604020202020204" pitchFamily="34" charset="0"/>
                </a:rPr>
                <a:t>Our staff and partners have told us:</a:t>
              </a:r>
              <a:endParaRPr lang="en-AU" sz="26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 name="TextBox 7">
              <a:extLst>
                <a:ext uri="{FF2B5EF4-FFF2-40B4-BE49-F238E27FC236}">
                  <a16:creationId xmlns:a16="http://schemas.microsoft.com/office/drawing/2014/main" id="{2AFF3663-6516-4326-BEE3-72B03E65BDC7}"/>
                </a:ext>
              </a:extLst>
            </p:cNvPr>
            <p:cNvSpPr txBox="1"/>
            <p:nvPr/>
          </p:nvSpPr>
          <p:spPr>
            <a:xfrm>
              <a:off x="11719319" y="4124189"/>
              <a:ext cx="10016714" cy="2985433"/>
            </a:xfrm>
            <a:prstGeom prst="rect">
              <a:avLst/>
            </a:prstGeom>
            <a:noFill/>
          </p:spPr>
          <p:txBody>
            <a:bodyPr wrap="square">
              <a:spAutoFit/>
            </a:bodyPr>
            <a:lstStyle/>
            <a:p>
              <a:pPr marL="1237099" lvl="2" indent="-457200">
                <a:spcBef>
                  <a:spcPts val="600"/>
                </a:spcBef>
                <a:spcAft>
                  <a:spcPts val="600"/>
                </a:spcAft>
                <a:buFont typeface="Arial" panose="020B0604020202020204" pitchFamily="34" charset="0"/>
                <a:buChar char="•"/>
              </a:pPr>
              <a:r>
                <a:rPr lang="en-AU" sz="2800" dirty="0"/>
                <a:t>our systems are slow and some internal processes are difficult to follow on the system</a:t>
              </a:r>
            </a:p>
            <a:p>
              <a:pPr marL="1237099" lvl="2" indent="-457200">
                <a:spcBef>
                  <a:spcPts val="600"/>
                </a:spcBef>
                <a:spcAft>
                  <a:spcPts val="600"/>
                </a:spcAft>
                <a:buFont typeface="Arial" panose="020B0604020202020204" pitchFamily="34" charset="0"/>
                <a:buChar char="•"/>
              </a:pPr>
              <a:r>
                <a:rPr lang="en-AU" sz="2800" dirty="0"/>
                <a:t>there is too many off system processes which takes them away from serving participants and community </a:t>
              </a:r>
            </a:p>
            <a:p>
              <a:pPr marL="1237099" lvl="2" indent="-457200">
                <a:spcBef>
                  <a:spcPts val="600"/>
                </a:spcBef>
                <a:spcAft>
                  <a:spcPts val="600"/>
                </a:spcAft>
                <a:buFont typeface="Arial" panose="020B0604020202020204" pitchFamily="34" charset="0"/>
                <a:buChar char="•"/>
              </a:pPr>
              <a:r>
                <a:rPr lang="en-AU" sz="2800" dirty="0"/>
                <a:t>it is difficult to attach and locate the latest interaction and correspondence with a participant in our CRM.</a:t>
              </a:r>
            </a:p>
          </p:txBody>
        </p:sp>
        <p:pic>
          <p:nvPicPr>
            <p:cNvPr id="10" name="Picture 9" descr="Icon&#10;&#10;Description automatically generated">
              <a:extLst>
                <a:ext uri="{FF2B5EF4-FFF2-40B4-BE49-F238E27FC236}">
                  <a16:creationId xmlns:a16="http://schemas.microsoft.com/office/drawing/2014/main" id="{3F1E845A-70B1-4F7C-999E-9F3DAD991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6925" y="2872937"/>
              <a:ext cx="993685" cy="993685"/>
            </a:xfrm>
            <a:prstGeom prst="rect">
              <a:avLst/>
            </a:prstGeom>
          </p:spPr>
        </p:pic>
      </p:grpSp>
      <p:grpSp>
        <p:nvGrpSpPr>
          <p:cNvPr id="16" name="Group 15">
            <a:extLst>
              <a:ext uri="{FF2B5EF4-FFF2-40B4-BE49-F238E27FC236}">
                <a16:creationId xmlns:a16="http://schemas.microsoft.com/office/drawing/2014/main" id="{D3CA5DC2-F340-4C0C-8237-6E2D86EDE7EE}"/>
              </a:ext>
            </a:extLst>
          </p:cNvPr>
          <p:cNvGrpSpPr/>
          <p:nvPr/>
        </p:nvGrpSpPr>
        <p:grpSpPr>
          <a:xfrm>
            <a:off x="865636" y="2341417"/>
            <a:ext cx="10016714" cy="4005376"/>
            <a:chOff x="11719319" y="3149130"/>
            <a:chExt cx="10016714" cy="4005376"/>
          </a:xfrm>
        </p:grpSpPr>
        <p:sp>
          <p:nvSpPr>
            <p:cNvPr id="17" name="TextBox 16">
              <a:extLst>
                <a:ext uri="{FF2B5EF4-FFF2-40B4-BE49-F238E27FC236}">
                  <a16:creationId xmlns:a16="http://schemas.microsoft.com/office/drawing/2014/main" id="{F71BFAC9-46B3-42A6-B146-639E0C7BD838}"/>
                </a:ext>
              </a:extLst>
            </p:cNvPr>
            <p:cNvSpPr txBox="1"/>
            <p:nvPr/>
          </p:nvSpPr>
          <p:spPr>
            <a:xfrm>
              <a:off x="12039894" y="3149130"/>
              <a:ext cx="9559831" cy="575511"/>
            </a:xfrm>
            <a:prstGeom prst="rect">
              <a:avLst/>
            </a:prstGeom>
            <a:solidFill>
              <a:srgbClr val="D09E00"/>
            </a:solidFill>
          </p:spPr>
          <p:txBody>
            <a:bodyPr wrap="square" lIns="0" tIns="0" rIns="0" bIns="0" rtlCol="0" anchor="ctr">
              <a:noAutofit/>
            </a:bodyPr>
            <a:lstStyle/>
            <a:p>
              <a:pPr marL="274638" algn="ctr" defTabSz="851914" hangingPunct="1">
                <a:lnSpc>
                  <a:spcPct val="80000"/>
                </a:lnSpc>
                <a:defRPr/>
              </a:pPr>
              <a:r>
                <a:rPr lang="en-AU" sz="2600" b="1" kern="1200" dirty="0">
                  <a:solidFill>
                    <a:srgbClr val="FFFFFF"/>
                  </a:solidFill>
                  <a:latin typeface="Arial" panose="020B0604020202020204" pitchFamily="34" charset="0"/>
                  <a:ea typeface="Calibri" panose="020F0502020204030204" pitchFamily="34" charset="0"/>
                  <a:cs typeface="Arial" panose="020B0604020202020204" pitchFamily="34" charset="0"/>
                </a:rPr>
                <a:t>Providers have told us:</a:t>
              </a:r>
              <a:endParaRPr lang="en-AU" sz="2600" b="1"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17">
              <a:extLst>
                <a:ext uri="{FF2B5EF4-FFF2-40B4-BE49-F238E27FC236}">
                  <a16:creationId xmlns:a16="http://schemas.microsoft.com/office/drawing/2014/main" id="{F5F9E1DE-8C78-423A-8099-5524BB6AD9DC}"/>
                </a:ext>
              </a:extLst>
            </p:cNvPr>
            <p:cNvSpPr txBox="1"/>
            <p:nvPr/>
          </p:nvSpPr>
          <p:spPr>
            <a:xfrm>
              <a:off x="11719319" y="4124189"/>
              <a:ext cx="10016714" cy="3030317"/>
            </a:xfrm>
            <a:prstGeom prst="rect">
              <a:avLst/>
            </a:prstGeom>
            <a:noFill/>
          </p:spPr>
          <p:txBody>
            <a:bodyPr wrap="square">
              <a:spAutoFit/>
            </a:bodyPr>
            <a:lstStyle/>
            <a:p>
              <a:pPr marL="1237099" lvl="2" indent="-457200">
                <a:lnSpc>
                  <a:spcPct val="117000"/>
                </a:lnSpc>
                <a:spcBef>
                  <a:spcPts val="600"/>
                </a:spcBef>
                <a:spcAft>
                  <a:spcPts val="600"/>
                </a:spcAft>
                <a:buFont typeface="Arial" panose="020B0604020202020204" pitchFamily="34" charset="0"/>
                <a:buChar char="•"/>
              </a:pPr>
              <a:r>
                <a:rPr lang="en-AU" sz="2800" dirty="0"/>
                <a:t>current processes are administratively burdensome</a:t>
              </a:r>
            </a:p>
            <a:p>
              <a:pPr marL="1237099" lvl="2" indent="-457200">
                <a:lnSpc>
                  <a:spcPct val="117000"/>
                </a:lnSpc>
                <a:spcBef>
                  <a:spcPts val="600"/>
                </a:spcBef>
                <a:spcAft>
                  <a:spcPts val="600"/>
                </a:spcAft>
                <a:buFont typeface="Arial" panose="020B0604020202020204" pitchFamily="34" charset="0"/>
                <a:buChar char="•"/>
              </a:pPr>
              <a:r>
                <a:rPr lang="en-AU" sz="2800" dirty="0"/>
                <a:t>delays and wait times, confusing processes and decisions are frustrating</a:t>
              </a:r>
            </a:p>
            <a:p>
              <a:pPr marL="1237099" lvl="2" indent="-457200">
                <a:lnSpc>
                  <a:spcPct val="117000"/>
                </a:lnSpc>
                <a:spcBef>
                  <a:spcPts val="600"/>
                </a:spcBef>
                <a:spcAft>
                  <a:spcPts val="600"/>
                </a:spcAft>
                <a:buFont typeface="Arial" panose="020B0604020202020204" pitchFamily="34" charset="0"/>
                <a:buChar char="•"/>
              </a:pPr>
              <a:r>
                <a:rPr lang="en-AU" sz="2800" dirty="0"/>
                <a:t>it is difficult to track requests, payments and enquiries</a:t>
              </a:r>
            </a:p>
            <a:p>
              <a:pPr marL="1237099" lvl="2" indent="-457200">
                <a:lnSpc>
                  <a:spcPct val="117000"/>
                </a:lnSpc>
                <a:spcBef>
                  <a:spcPts val="600"/>
                </a:spcBef>
                <a:spcAft>
                  <a:spcPts val="600"/>
                </a:spcAft>
                <a:buFont typeface="Arial" panose="020B0604020202020204" pitchFamily="34" charset="0"/>
                <a:buChar char="•"/>
              </a:pPr>
              <a:r>
                <a:rPr lang="en-AU" sz="2800" dirty="0"/>
                <a:t>the portal is difficult to use</a:t>
              </a:r>
            </a:p>
          </p:txBody>
        </p:sp>
      </p:grpSp>
      <p:pic>
        <p:nvPicPr>
          <p:cNvPr id="20" name="Picture 19" descr="Icon&#10;&#10;Description automatically generated">
            <a:extLst>
              <a:ext uri="{FF2B5EF4-FFF2-40B4-BE49-F238E27FC236}">
                <a16:creationId xmlns:a16="http://schemas.microsoft.com/office/drawing/2014/main" id="{9F09E683-84A5-44FF-BFA4-1FACB22DDFEA}"/>
              </a:ext>
            </a:extLst>
          </p:cNvPr>
          <p:cNvPicPr>
            <a:picLocks noChangeAspect="1"/>
          </p:cNvPicPr>
          <p:nvPr/>
        </p:nvPicPr>
        <p:blipFill>
          <a:blip r:embed="rId5" cstate="print">
            <a:duotone>
              <a:prstClr val="black"/>
              <a:srgbClr val="D09E00">
                <a:tint val="45000"/>
                <a:satMod val="400000"/>
              </a:srgbClr>
            </a:duotone>
            <a:extLst>
              <a:ext uri="{28A0092B-C50C-407E-A947-70E740481C1C}">
                <a14:useLocalDpi xmlns:a14="http://schemas.microsoft.com/office/drawing/2010/main" val="0"/>
              </a:ext>
            </a:extLst>
          </a:blip>
          <a:stretch>
            <a:fillRect/>
          </a:stretch>
        </p:blipFill>
        <p:spPr>
          <a:xfrm>
            <a:off x="821166" y="2122669"/>
            <a:ext cx="922033" cy="922033"/>
          </a:xfrm>
          <a:prstGeom prst="rect">
            <a:avLst/>
          </a:prstGeom>
        </p:spPr>
      </p:pic>
    </p:spTree>
    <p:extLst>
      <p:ext uri="{BB962C8B-B14F-4D97-AF65-F5344CB8AC3E}">
        <p14:creationId xmlns:p14="http://schemas.microsoft.com/office/powerpoint/2010/main" val="358277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1838AB-7859-440A-B79E-1CC9C816FD1C}"/>
              </a:ext>
            </a:extLst>
          </p:cNvPr>
          <p:cNvSpPr txBox="1"/>
          <p:nvPr/>
        </p:nvSpPr>
        <p:spPr>
          <a:xfrm>
            <a:off x="744298" y="7168243"/>
            <a:ext cx="20940179" cy="4086782"/>
          </a:xfrm>
          <a:prstGeom prst="rect">
            <a:avLst/>
          </a:prstGeom>
        </p:spPr>
        <p:txBody>
          <a:bodyPr vert="horz" lIns="170390" tIns="85195" rIns="170390" bIns="85195" rtlCol="0" anchor="t">
            <a:normAutofit/>
          </a:bodyPr>
          <a:lstStyle>
            <a:lvl1pPr defTabSz="1702323" eaLnBrk="1" fontAlgn="base" hangingPunct="1">
              <a:spcBef>
                <a:spcPct val="0"/>
              </a:spcBef>
              <a:spcAft>
                <a:spcPts val="1304"/>
              </a:spcAft>
              <a:buClr>
                <a:schemeClr val="tx2"/>
              </a:buClr>
              <a:buSzPct val="100000"/>
              <a:defRPr lang="x-none" sz="3000">
                <a:solidFill>
                  <a:schemeClr val="tx1"/>
                </a:solidFill>
                <a:ea typeface="+mn-lt"/>
                <a:cs typeface="+mn-lt"/>
              </a:defRPr>
            </a:lvl1pPr>
            <a:lvl2pPr marL="368234" indent="-365215" defTabSz="1702323" eaLnBrk="1" fontAlgn="base" hangingPunct="1">
              <a:spcBef>
                <a:spcPct val="0"/>
              </a:spcBef>
              <a:spcAft>
                <a:spcPct val="0"/>
              </a:spcAft>
              <a:buClr>
                <a:schemeClr val="tx2"/>
              </a:buClr>
              <a:buSzPct val="125000"/>
              <a:buFont typeface="Arial" charset="0"/>
              <a:buChar char="▪"/>
              <a:defRPr lang="x-none" sz="2981">
                <a:solidFill>
                  <a:schemeClr val="tx1"/>
                </a:solidFill>
              </a:defRPr>
            </a:lvl2pPr>
            <a:lvl3pPr marL="869271" indent="-498021"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3pPr>
            <a:lvl4pPr marL="1168085" indent="-295793"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4pPr>
            <a:lvl5pPr marL="1425604" indent="-247502" defTabSz="1702323" eaLnBrk="1" fontAlgn="base" hangingPunct="1">
              <a:spcBef>
                <a:spcPct val="0"/>
              </a:spcBef>
              <a:spcAft>
                <a:spcPct val="0"/>
              </a:spcAft>
              <a:buClr>
                <a:schemeClr val="tx2"/>
              </a:buClr>
              <a:buSzPct val="89000"/>
              <a:buFont typeface="Arial" charset="0"/>
              <a:buChar char="-"/>
              <a:defRPr lang="x-none" sz="2981">
                <a:solidFill>
                  <a:schemeClr val="tx1"/>
                </a:solidFill>
              </a:defRPr>
            </a:lvl5pPr>
            <a:lvl6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6pPr>
            <a:lvl7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7pPr>
            <a:lvl8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8pPr>
            <a:lvl9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9pPr>
          </a:lstStyle>
          <a:p>
            <a:pPr marL="457200" indent="-457200">
              <a:buFont typeface="Arial" panose="020B0604020202020204" pitchFamily="34" charset="0"/>
              <a:buChar char="•"/>
            </a:pPr>
            <a:endParaRPr lang="en-AU" dirty="0"/>
          </a:p>
        </p:txBody>
      </p:sp>
      <p:sp>
        <p:nvSpPr>
          <p:cNvPr id="14" name="Content Placeholder 8">
            <a:extLst>
              <a:ext uri="{FF2B5EF4-FFF2-40B4-BE49-F238E27FC236}">
                <a16:creationId xmlns:a16="http://schemas.microsoft.com/office/drawing/2014/main" id="{5A2224DF-FFE3-4441-92BF-2268D9E733C2}"/>
              </a:ext>
            </a:extLst>
          </p:cNvPr>
          <p:cNvSpPr txBox="1">
            <a:spLocks/>
          </p:cNvSpPr>
          <p:nvPr/>
        </p:nvSpPr>
        <p:spPr bwMode="auto">
          <a:xfrm>
            <a:off x="305972" y="1345600"/>
            <a:ext cx="21816829" cy="9671304"/>
          </a:xfrm>
          <a:prstGeom prst="rect">
            <a:avLst/>
          </a:prstGeom>
        </p:spPr>
        <p:txBody>
          <a:bodyPr vert="horz" lIns="170390" tIns="85195" rIns="170390" bIns="85195" rtlCol="0" anchor="t">
            <a:normAutofit/>
          </a:bodyPr>
          <a:lstStyle>
            <a:lvl1pPr marL="0" indent="0" algn="l" defTabSz="1702323" rtl="0" eaLnBrk="1" fontAlgn="base" hangingPunct="1">
              <a:spcBef>
                <a:spcPct val="0"/>
              </a:spcBef>
              <a:spcAft>
                <a:spcPct val="0"/>
              </a:spcAft>
              <a:buClr>
                <a:schemeClr val="tx2"/>
              </a:buClr>
              <a:buSzPct val="100000"/>
              <a:defRPr lang="x-none" sz="2981" baseline="0">
                <a:solidFill>
                  <a:schemeClr val="tx1"/>
                </a:solidFill>
                <a:latin typeface="+mn-lt"/>
                <a:ea typeface="+mn-ea"/>
                <a:cs typeface="+mn-cs"/>
              </a:defRPr>
            </a:lvl1pPr>
            <a:lvl2pPr marL="368234" indent="-365215" algn="l" defTabSz="1702323" rtl="0" eaLnBrk="1" fontAlgn="base" hangingPunct="1">
              <a:spcBef>
                <a:spcPct val="0"/>
              </a:spcBef>
              <a:spcAft>
                <a:spcPct val="0"/>
              </a:spcAft>
              <a:buClr>
                <a:schemeClr val="tx2"/>
              </a:buClr>
              <a:buSzPct val="125000"/>
              <a:buFont typeface="Arial" charset="0"/>
              <a:buChar char="▪"/>
              <a:defRPr lang="x-none" sz="2981" baseline="0">
                <a:solidFill>
                  <a:schemeClr val="tx1"/>
                </a:solidFill>
                <a:latin typeface="+mn-lt"/>
              </a:defRPr>
            </a:lvl2pPr>
            <a:lvl3pPr marL="869271" indent="-498021"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3pPr>
            <a:lvl4pPr marL="1168085" indent="-295793"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4pPr>
            <a:lvl5pPr marL="1425604" indent="-247502" algn="l" defTabSz="1702323" rtl="0" eaLnBrk="1" fontAlgn="base" hangingPunct="1">
              <a:spcBef>
                <a:spcPct val="0"/>
              </a:spcBef>
              <a:spcAft>
                <a:spcPct val="0"/>
              </a:spcAft>
              <a:buClr>
                <a:schemeClr val="tx2"/>
              </a:buClr>
              <a:buSzPct val="89000"/>
              <a:buFont typeface="Arial" charset="0"/>
              <a:buChar char="-"/>
              <a:defRPr lang="x-none" sz="2981" baseline="0">
                <a:solidFill>
                  <a:schemeClr val="tx1"/>
                </a:solidFill>
                <a:latin typeface="+mn-lt"/>
              </a:defRPr>
            </a:lvl5pPr>
            <a:lvl6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6pPr>
            <a:lvl7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7pPr>
            <a:lvl8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8pPr>
            <a:lvl9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9pPr>
          </a:lstStyle>
          <a:p>
            <a:pPr algn="ctr">
              <a:spcBef>
                <a:spcPts val="600"/>
              </a:spcBef>
              <a:spcAft>
                <a:spcPts val="600"/>
              </a:spcAft>
            </a:pPr>
            <a:r>
              <a:rPr lang="en-AU" sz="3600" b="1" i="1" dirty="0"/>
              <a:t>Our new business system will </a:t>
            </a:r>
            <a:r>
              <a:rPr lang="en-GB" sz="3600" b="1" i="1" dirty="0"/>
              <a:t>improve end-to-end participant journey </a:t>
            </a:r>
            <a:r>
              <a:rPr lang="en-AU" sz="3600" b="1" i="1" dirty="0"/>
              <a:t>over the next 2 years</a:t>
            </a:r>
            <a:r>
              <a:rPr lang="en-GB" sz="3600" b="1" i="1" dirty="0"/>
              <a:t>.</a:t>
            </a:r>
          </a:p>
          <a:p>
            <a:pPr algn="ctr">
              <a:spcBef>
                <a:spcPts val="600"/>
              </a:spcBef>
              <a:spcAft>
                <a:spcPts val="600"/>
              </a:spcAft>
            </a:pPr>
            <a:endParaRPr lang="en-GB" sz="3600" b="1" i="1" dirty="0"/>
          </a:p>
          <a:p>
            <a:pPr>
              <a:spcBef>
                <a:spcPts val="600"/>
              </a:spcBef>
              <a:spcAft>
                <a:spcPts val="600"/>
              </a:spcAft>
            </a:pPr>
            <a:r>
              <a:rPr lang="en-US" sz="2800" dirty="0">
                <a:ea typeface="+mn-lt"/>
                <a:cs typeface="+mn-lt"/>
              </a:rPr>
              <a:t>It will deliver:</a:t>
            </a:r>
          </a:p>
          <a:p>
            <a:pPr lvl="2">
              <a:spcBef>
                <a:spcPts val="600"/>
              </a:spcBef>
              <a:spcAft>
                <a:spcPts val="600"/>
              </a:spcAft>
              <a:buFont typeface="Arial" panose="020B0604020202020204" pitchFamily="34" charset="0"/>
              <a:buChar char="•"/>
            </a:pPr>
            <a:r>
              <a:rPr lang="en-AU" sz="2800" dirty="0"/>
              <a:t>A high-quality foundational business system. </a:t>
            </a:r>
          </a:p>
          <a:p>
            <a:pPr lvl="2">
              <a:spcBef>
                <a:spcPts val="600"/>
              </a:spcBef>
              <a:spcAft>
                <a:spcPts val="600"/>
              </a:spcAft>
              <a:buFont typeface="Arial" panose="020B0604020202020204" pitchFamily="34" charset="0"/>
              <a:buChar char="•"/>
            </a:pPr>
            <a:r>
              <a:rPr lang="en-AU" sz="2800" dirty="0"/>
              <a:t>More flexibility and capability to implement the outcomes of co-design and consultation processes.</a:t>
            </a:r>
          </a:p>
          <a:p>
            <a:pPr lvl="2">
              <a:spcBef>
                <a:spcPts val="600"/>
              </a:spcBef>
              <a:spcAft>
                <a:spcPts val="600"/>
              </a:spcAft>
              <a:buFont typeface="Arial" panose="020B0604020202020204" pitchFamily="34" charset="0"/>
              <a:buChar char="•"/>
            </a:pPr>
            <a:r>
              <a:rPr lang="en-AU" sz="2800" dirty="0"/>
              <a:t>Simpler internal processes to assist staff and partners to support participants and meet timeframes in the Participant Service Guarantee.</a:t>
            </a:r>
          </a:p>
          <a:p>
            <a:pPr lvl="2">
              <a:spcBef>
                <a:spcPts val="600"/>
              </a:spcBef>
              <a:spcAft>
                <a:spcPts val="600"/>
              </a:spcAft>
              <a:buFont typeface="Arial" panose="020B0604020202020204" pitchFamily="34" charset="0"/>
              <a:buChar char="•"/>
            </a:pPr>
            <a:r>
              <a:rPr lang="en-AU" sz="2800" dirty="0"/>
              <a:t>Platforms and systems that help, rather than hinder our planner and partners work.</a:t>
            </a:r>
          </a:p>
          <a:p>
            <a:pPr lvl="2">
              <a:spcBef>
                <a:spcPts val="600"/>
              </a:spcBef>
              <a:spcAft>
                <a:spcPts val="600"/>
              </a:spcAft>
              <a:buFont typeface="Arial" panose="020B0604020202020204" pitchFamily="34" charset="0"/>
              <a:buChar char="•"/>
            </a:pPr>
            <a:r>
              <a:rPr lang="en-AU" sz="2800" dirty="0"/>
              <a:t>Improved frameworks, including</a:t>
            </a:r>
            <a:r>
              <a:rPr lang="en-AU" sz="2800" b="1" dirty="0"/>
              <a:t>:</a:t>
            </a:r>
          </a:p>
        </p:txBody>
      </p:sp>
      <p:sp>
        <p:nvSpPr>
          <p:cNvPr id="10" name="Title 1">
            <a:extLst>
              <a:ext uri="{FF2B5EF4-FFF2-40B4-BE49-F238E27FC236}">
                <a16:creationId xmlns:a16="http://schemas.microsoft.com/office/drawing/2014/main" id="{E336FAC5-771C-4F83-B79B-0EF690CEB45A}"/>
              </a:ext>
            </a:extLst>
          </p:cNvPr>
          <p:cNvSpPr txBox="1">
            <a:spLocks/>
          </p:cNvSpPr>
          <p:nvPr/>
        </p:nvSpPr>
        <p:spPr bwMode="auto">
          <a:xfrm>
            <a:off x="490721" y="385617"/>
            <a:ext cx="19357170" cy="57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1702323" rtl="0" eaLnBrk="1" fontAlgn="base" hangingPunct="1">
              <a:spcBef>
                <a:spcPct val="0"/>
              </a:spcBef>
              <a:spcAft>
                <a:spcPct val="0"/>
              </a:spcAft>
              <a:tabLst>
                <a:tab pos="513110" algn="l"/>
              </a:tabLst>
              <a:defRPr lang="x-none" sz="3727" b="1" baseline="0">
                <a:solidFill>
                  <a:schemeClr val="accent4"/>
                </a:solidFill>
                <a:latin typeface="+mj-lt"/>
                <a:ea typeface="+mj-ea"/>
                <a:cs typeface="+mj-cs"/>
              </a:defRPr>
            </a:lvl1pPr>
            <a:lvl2pPr algn="l" defTabSz="1702323" rtl="0" eaLnBrk="1" fontAlgn="base" hangingPunct="1">
              <a:spcBef>
                <a:spcPct val="0"/>
              </a:spcBef>
              <a:spcAft>
                <a:spcPct val="0"/>
              </a:spcAft>
              <a:defRPr lang="x-none" sz="3612" b="1">
                <a:solidFill>
                  <a:schemeClr val="tx2"/>
                </a:solidFill>
                <a:latin typeface="Arial" charset="0"/>
              </a:defRPr>
            </a:lvl2pPr>
            <a:lvl3pPr algn="l" defTabSz="1702323" rtl="0" eaLnBrk="1" fontAlgn="base" hangingPunct="1">
              <a:spcBef>
                <a:spcPct val="0"/>
              </a:spcBef>
              <a:spcAft>
                <a:spcPct val="0"/>
              </a:spcAft>
              <a:defRPr lang="x-none" sz="3612" b="1">
                <a:solidFill>
                  <a:schemeClr val="tx2"/>
                </a:solidFill>
                <a:latin typeface="Arial" charset="0"/>
              </a:defRPr>
            </a:lvl3pPr>
            <a:lvl4pPr algn="l" defTabSz="1702323" rtl="0" eaLnBrk="1" fontAlgn="base" hangingPunct="1">
              <a:spcBef>
                <a:spcPct val="0"/>
              </a:spcBef>
              <a:spcAft>
                <a:spcPct val="0"/>
              </a:spcAft>
              <a:defRPr lang="x-none" sz="3612" b="1">
                <a:solidFill>
                  <a:schemeClr val="tx2"/>
                </a:solidFill>
                <a:latin typeface="Arial" charset="0"/>
              </a:defRPr>
            </a:lvl4pPr>
            <a:lvl5pPr algn="l" defTabSz="1702323" rtl="0" eaLnBrk="1" fontAlgn="base" hangingPunct="1">
              <a:spcBef>
                <a:spcPct val="0"/>
              </a:spcBef>
              <a:spcAft>
                <a:spcPct val="0"/>
              </a:spcAft>
              <a:defRPr lang="x-none" sz="3612" b="1">
                <a:solidFill>
                  <a:schemeClr val="tx2"/>
                </a:solidFill>
                <a:latin typeface="Arial" charset="0"/>
              </a:defRPr>
            </a:lvl5pPr>
            <a:lvl6pPr marL="869271" algn="l" defTabSz="1702323" rtl="0" eaLnBrk="1" fontAlgn="base" hangingPunct="1">
              <a:spcBef>
                <a:spcPct val="0"/>
              </a:spcBef>
              <a:spcAft>
                <a:spcPct val="0"/>
              </a:spcAft>
              <a:defRPr lang="x-none" sz="3612" b="1">
                <a:solidFill>
                  <a:schemeClr val="tx2"/>
                </a:solidFill>
                <a:latin typeface="Arial" charset="0"/>
              </a:defRPr>
            </a:lvl6pPr>
            <a:lvl7pPr marL="1738541" algn="l" defTabSz="1702323" rtl="0" eaLnBrk="1" fontAlgn="base" hangingPunct="1">
              <a:spcBef>
                <a:spcPct val="0"/>
              </a:spcBef>
              <a:spcAft>
                <a:spcPct val="0"/>
              </a:spcAft>
              <a:defRPr lang="x-none" sz="3612" b="1">
                <a:solidFill>
                  <a:schemeClr val="tx2"/>
                </a:solidFill>
                <a:latin typeface="Arial" charset="0"/>
              </a:defRPr>
            </a:lvl7pPr>
            <a:lvl8pPr marL="2607812" algn="l" defTabSz="1702323" rtl="0" eaLnBrk="1" fontAlgn="base" hangingPunct="1">
              <a:spcBef>
                <a:spcPct val="0"/>
              </a:spcBef>
              <a:spcAft>
                <a:spcPct val="0"/>
              </a:spcAft>
              <a:defRPr lang="x-none" sz="3612" b="1">
                <a:solidFill>
                  <a:schemeClr val="tx2"/>
                </a:solidFill>
                <a:latin typeface="Arial" charset="0"/>
              </a:defRPr>
            </a:lvl8pPr>
            <a:lvl9pPr marL="3477084" algn="l" defTabSz="1702323" rtl="0" eaLnBrk="1" fontAlgn="base" hangingPunct="1">
              <a:spcBef>
                <a:spcPct val="0"/>
              </a:spcBef>
              <a:spcAft>
                <a:spcPct val="0"/>
              </a:spcAft>
              <a:defRPr lang="x-none" sz="3612" b="1">
                <a:solidFill>
                  <a:schemeClr val="tx2"/>
                </a:solidFill>
                <a:latin typeface="Arial" charset="0"/>
              </a:defRPr>
            </a:lvl9pPr>
          </a:lstStyle>
          <a:p>
            <a:pPr>
              <a:lnSpc>
                <a:spcPct val="115000"/>
              </a:lnSpc>
            </a:pPr>
            <a:r>
              <a:rPr lang="en-US" sz="4800" dirty="0">
                <a:solidFill>
                  <a:srgbClr val="6B2976"/>
                </a:solidFill>
              </a:rPr>
              <a:t>Scope of work to build a better business system</a:t>
            </a:r>
          </a:p>
        </p:txBody>
      </p:sp>
      <p:grpSp>
        <p:nvGrpSpPr>
          <p:cNvPr id="12" name="Group 11">
            <a:extLst>
              <a:ext uri="{FF2B5EF4-FFF2-40B4-BE49-F238E27FC236}">
                <a16:creationId xmlns:a16="http://schemas.microsoft.com/office/drawing/2014/main" id="{ADA36672-C046-444B-A51C-102555819EE4}"/>
              </a:ext>
            </a:extLst>
          </p:cNvPr>
          <p:cNvGrpSpPr/>
          <p:nvPr/>
        </p:nvGrpSpPr>
        <p:grpSpPr>
          <a:xfrm>
            <a:off x="1355749" y="9831073"/>
            <a:ext cx="9665180" cy="1747080"/>
            <a:chOff x="477078" y="450573"/>
            <a:chExt cx="9570155" cy="1456407"/>
          </a:xfrm>
        </p:grpSpPr>
        <p:sp>
          <p:nvSpPr>
            <p:cNvPr id="13" name="Rectangle: Rounded Corners 12">
              <a:extLst>
                <a:ext uri="{FF2B5EF4-FFF2-40B4-BE49-F238E27FC236}">
                  <a16:creationId xmlns:a16="http://schemas.microsoft.com/office/drawing/2014/main" id="{5F769CDD-0BEF-4C6C-A0DB-092C97F0843F}"/>
                </a:ext>
              </a:extLst>
            </p:cNvPr>
            <p:cNvSpPr/>
            <p:nvPr/>
          </p:nvSpPr>
          <p:spPr>
            <a:xfrm>
              <a:off x="477078" y="450573"/>
              <a:ext cx="9570155" cy="1456407"/>
            </a:xfrm>
            <a:prstGeom prst="roundRect">
              <a:avLst>
                <a:gd name="adj" fmla="val 9481"/>
              </a:avLst>
            </a:prstGeom>
            <a:solidFill>
              <a:srgbClr val="E5F1D4">
                <a:alpha val="50196"/>
              </a:srgbClr>
            </a:solidFill>
            <a:ln w="38100">
              <a:solidFill>
                <a:srgbClr val="8AC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600" dirty="0"/>
            </a:p>
          </p:txBody>
        </p:sp>
        <p:sp>
          <p:nvSpPr>
            <p:cNvPr id="15" name="TextBox 14">
              <a:extLst>
                <a:ext uri="{FF2B5EF4-FFF2-40B4-BE49-F238E27FC236}">
                  <a16:creationId xmlns:a16="http://schemas.microsoft.com/office/drawing/2014/main" id="{28B00100-A872-484E-A890-AE71595B5795}"/>
                </a:ext>
              </a:extLst>
            </p:cNvPr>
            <p:cNvSpPr txBox="1"/>
            <p:nvPr/>
          </p:nvSpPr>
          <p:spPr>
            <a:xfrm>
              <a:off x="674101" y="727270"/>
              <a:ext cx="9176110" cy="949308"/>
            </a:xfrm>
            <a:prstGeom prst="rect">
              <a:avLst/>
            </a:prstGeom>
            <a:noFill/>
          </p:spPr>
          <p:txBody>
            <a:bodyPr wrap="square">
              <a:spAutoFit/>
            </a:bodyPr>
            <a:lstStyle/>
            <a:p>
              <a:pPr marL="182562" algn="ctr">
                <a:spcBef>
                  <a:spcPts val="600"/>
                </a:spcBef>
                <a:spcAft>
                  <a:spcPts val="600"/>
                </a:spcAft>
              </a:pPr>
              <a:r>
                <a:rPr lang="en-AU" sz="3200" b="1" dirty="0">
                  <a:solidFill>
                    <a:srgbClr val="8AC640"/>
                  </a:solidFill>
                </a:rPr>
                <a:t>Participant and provider portals</a:t>
              </a:r>
              <a:endParaRPr lang="en-AU" sz="2800" b="1" dirty="0">
                <a:solidFill>
                  <a:srgbClr val="8AC640"/>
                </a:solidFill>
              </a:endParaRPr>
            </a:p>
            <a:p>
              <a:pPr marL="182562" algn="ctr">
                <a:spcBef>
                  <a:spcPts val="600"/>
                </a:spcBef>
                <a:spcAft>
                  <a:spcPts val="600"/>
                </a:spcAft>
              </a:pPr>
              <a:r>
                <a:rPr lang="en-AU" sz="2600" dirty="0"/>
                <a:t>Improving the design and user experience</a:t>
              </a:r>
            </a:p>
          </p:txBody>
        </p:sp>
      </p:grpSp>
      <p:grpSp>
        <p:nvGrpSpPr>
          <p:cNvPr id="16" name="Group 15">
            <a:extLst>
              <a:ext uri="{FF2B5EF4-FFF2-40B4-BE49-F238E27FC236}">
                <a16:creationId xmlns:a16="http://schemas.microsoft.com/office/drawing/2014/main" id="{BED91B75-7B76-4634-83EC-EBD787CC36A0}"/>
              </a:ext>
            </a:extLst>
          </p:cNvPr>
          <p:cNvGrpSpPr/>
          <p:nvPr/>
        </p:nvGrpSpPr>
        <p:grpSpPr>
          <a:xfrm>
            <a:off x="1355749" y="7152585"/>
            <a:ext cx="9665181" cy="1746572"/>
            <a:chOff x="471146" y="506689"/>
            <a:chExt cx="6663891" cy="921768"/>
          </a:xfrm>
        </p:grpSpPr>
        <p:sp>
          <p:nvSpPr>
            <p:cNvPr id="17" name="Rectangle: Rounded Corners 16">
              <a:extLst>
                <a:ext uri="{FF2B5EF4-FFF2-40B4-BE49-F238E27FC236}">
                  <a16:creationId xmlns:a16="http://schemas.microsoft.com/office/drawing/2014/main" id="{8FF26AB7-8128-43E5-A6CB-1E43502F5D2D}"/>
                </a:ext>
              </a:extLst>
            </p:cNvPr>
            <p:cNvSpPr/>
            <p:nvPr/>
          </p:nvSpPr>
          <p:spPr>
            <a:xfrm>
              <a:off x="471146" y="506689"/>
              <a:ext cx="6663891" cy="921768"/>
            </a:xfrm>
            <a:prstGeom prst="roundRect">
              <a:avLst>
                <a:gd name="adj" fmla="val 9481"/>
              </a:avLst>
            </a:prstGeom>
            <a:solidFill>
              <a:srgbClr val="E1D4E4">
                <a:alpha val="50196"/>
              </a:srgbClr>
            </a:solidFill>
            <a:ln w="38100">
              <a:solidFill>
                <a:srgbClr val="6B2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600" dirty="0"/>
            </a:p>
          </p:txBody>
        </p:sp>
        <p:sp>
          <p:nvSpPr>
            <p:cNvPr id="18" name="TextBox 17">
              <a:extLst>
                <a:ext uri="{FF2B5EF4-FFF2-40B4-BE49-F238E27FC236}">
                  <a16:creationId xmlns:a16="http://schemas.microsoft.com/office/drawing/2014/main" id="{292AC897-D471-4C14-A1E8-83EE20E6BA30}"/>
                </a:ext>
              </a:extLst>
            </p:cNvPr>
            <p:cNvSpPr txBox="1"/>
            <p:nvPr/>
          </p:nvSpPr>
          <p:spPr>
            <a:xfrm>
              <a:off x="621748" y="701043"/>
              <a:ext cx="6362687" cy="533059"/>
            </a:xfrm>
            <a:prstGeom prst="rect">
              <a:avLst/>
            </a:prstGeom>
            <a:noFill/>
          </p:spPr>
          <p:txBody>
            <a:bodyPr wrap="square" anchor="ctr">
              <a:spAutoFit/>
            </a:bodyPr>
            <a:lstStyle/>
            <a:p>
              <a:pPr algn="ctr" defTabSz="1545793" hangingPunct="1">
                <a:spcBef>
                  <a:spcPts val="600"/>
                </a:spcBef>
              </a:pPr>
              <a:r>
                <a:rPr lang="en-AU" sz="3200" b="1" kern="1200" dirty="0">
                  <a:solidFill>
                    <a:srgbClr val="6B2976"/>
                  </a:solidFill>
                  <a:latin typeface="Arial" panose="020B0604020202020204" pitchFamily="34" charset="0"/>
                  <a:cs typeface="Arial" panose="020B0604020202020204" pitchFamily="34" charset="0"/>
                </a:rPr>
                <a:t>System tools </a:t>
              </a:r>
              <a:endParaRPr lang="en-AU" sz="2800" b="1" kern="1200" dirty="0">
                <a:solidFill>
                  <a:srgbClr val="6B2976"/>
                </a:solidFill>
                <a:latin typeface="Arial" panose="020B0604020202020204" pitchFamily="34" charset="0"/>
                <a:cs typeface="Arial" panose="020B0604020202020204" pitchFamily="34" charset="0"/>
              </a:endParaRPr>
            </a:p>
            <a:p>
              <a:pPr algn="ctr" defTabSz="1545793" hangingPunct="1">
                <a:spcBef>
                  <a:spcPts val="600"/>
                </a:spcBef>
              </a:pPr>
              <a:r>
                <a:rPr lang="en-AU" sz="2600" kern="1200" dirty="0">
                  <a:solidFill>
                    <a:schemeClr val="tx1"/>
                  </a:solidFill>
                  <a:latin typeface="Arial" panose="020B0604020202020204" pitchFamily="34" charset="0"/>
                  <a:cs typeface="Arial" panose="020B0604020202020204" pitchFamily="34" charset="0"/>
                </a:rPr>
                <a:t>A </a:t>
              </a:r>
              <a:r>
                <a:rPr lang="en-AU" sz="2600" dirty="0"/>
                <a:t>new CRM (PACE) built by the NDIA, for the NDIS</a:t>
              </a:r>
              <a:r>
                <a:rPr lang="en-AU" sz="2600" kern="1200" dirty="0">
                  <a:solidFill>
                    <a:schemeClr val="tx1"/>
                  </a:solidFill>
                  <a:latin typeface="Arial" panose="020B0604020202020204" pitchFamily="34" charset="0"/>
                  <a:cs typeface="Arial" panose="020B0604020202020204" pitchFamily="34" charset="0"/>
                </a:rPr>
                <a:t> </a:t>
              </a:r>
              <a:endParaRPr lang="en-GB" sz="2600" kern="1200" dirty="0">
                <a:solidFill>
                  <a:schemeClr val="tx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16747D18-8252-47F3-AE4F-4F00FC45C8D9}"/>
              </a:ext>
            </a:extLst>
          </p:cNvPr>
          <p:cNvGrpSpPr/>
          <p:nvPr/>
        </p:nvGrpSpPr>
        <p:grpSpPr>
          <a:xfrm>
            <a:off x="12060952" y="7152585"/>
            <a:ext cx="9337816" cy="1747080"/>
            <a:chOff x="471146" y="506688"/>
            <a:chExt cx="6663891" cy="1456409"/>
          </a:xfrm>
        </p:grpSpPr>
        <p:sp>
          <p:nvSpPr>
            <p:cNvPr id="20" name="Rectangle: Rounded Corners 19">
              <a:extLst>
                <a:ext uri="{FF2B5EF4-FFF2-40B4-BE49-F238E27FC236}">
                  <a16:creationId xmlns:a16="http://schemas.microsoft.com/office/drawing/2014/main" id="{560BB2C3-A9BC-4135-87BE-8C9C88CC5A72}"/>
                </a:ext>
              </a:extLst>
            </p:cNvPr>
            <p:cNvSpPr/>
            <p:nvPr/>
          </p:nvSpPr>
          <p:spPr>
            <a:xfrm>
              <a:off x="471146" y="506688"/>
              <a:ext cx="6663891" cy="1456409"/>
            </a:xfrm>
            <a:prstGeom prst="roundRect">
              <a:avLst>
                <a:gd name="adj" fmla="val 9481"/>
              </a:avLst>
            </a:prstGeom>
            <a:solidFill>
              <a:srgbClr val="C5E4E8">
                <a:alpha val="50196"/>
              </a:srgbClr>
            </a:solidFill>
            <a:ln w="38100">
              <a:solidFill>
                <a:srgbClr val="00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600" dirty="0"/>
            </a:p>
          </p:txBody>
        </p:sp>
        <p:sp>
          <p:nvSpPr>
            <p:cNvPr id="21" name="TextBox 20">
              <a:extLst>
                <a:ext uri="{FF2B5EF4-FFF2-40B4-BE49-F238E27FC236}">
                  <a16:creationId xmlns:a16="http://schemas.microsoft.com/office/drawing/2014/main" id="{88F58147-F9A1-478C-945C-90C84E57F598}"/>
                </a:ext>
              </a:extLst>
            </p:cNvPr>
            <p:cNvSpPr txBox="1"/>
            <p:nvPr/>
          </p:nvSpPr>
          <p:spPr>
            <a:xfrm>
              <a:off x="621748" y="593467"/>
              <a:ext cx="6362687" cy="1282851"/>
            </a:xfrm>
            <a:prstGeom prst="rect">
              <a:avLst/>
            </a:prstGeom>
            <a:noFill/>
          </p:spPr>
          <p:txBody>
            <a:bodyPr wrap="square" anchor="ctr">
              <a:spAutoFit/>
            </a:bodyPr>
            <a:lstStyle/>
            <a:p>
              <a:pPr marL="182562" algn="ctr">
                <a:spcBef>
                  <a:spcPts val="600"/>
                </a:spcBef>
                <a:spcAft>
                  <a:spcPts val="600"/>
                </a:spcAft>
              </a:pPr>
              <a:r>
                <a:rPr lang="en-AU" sz="3200" b="1" dirty="0">
                  <a:solidFill>
                    <a:srgbClr val="009EAD"/>
                  </a:solidFill>
                </a:rPr>
                <a:t>Knowledge tools</a:t>
              </a:r>
              <a:endParaRPr lang="en-AU" sz="2800" b="1" dirty="0">
                <a:solidFill>
                  <a:srgbClr val="009EAD"/>
                </a:solidFill>
              </a:endParaRPr>
            </a:p>
            <a:p>
              <a:pPr marL="182562" algn="ctr">
                <a:spcBef>
                  <a:spcPts val="600"/>
                </a:spcBef>
                <a:spcAft>
                  <a:spcPts val="600"/>
                </a:spcAft>
              </a:pPr>
              <a:r>
                <a:rPr lang="en-AU" sz="2600" dirty="0"/>
                <a:t>Clearer and more concise service guidance in system for our staff and partners</a:t>
              </a:r>
            </a:p>
          </p:txBody>
        </p:sp>
      </p:grpSp>
      <p:grpSp>
        <p:nvGrpSpPr>
          <p:cNvPr id="22" name="Group 21">
            <a:extLst>
              <a:ext uri="{FF2B5EF4-FFF2-40B4-BE49-F238E27FC236}">
                <a16:creationId xmlns:a16="http://schemas.microsoft.com/office/drawing/2014/main" id="{B46976A3-9B0B-4371-B144-0FBCC61A390C}"/>
              </a:ext>
            </a:extLst>
          </p:cNvPr>
          <p:cNvGrpSpPr/>
          <p:nvPr/>
        </p:nvGrpSpPr>
        <p:grpSpPr>
          <a:xfrm>
            <a:off x="12060950" y="9831073"/>
            <a:ext cx="9337817" cy="1747079"/>
            <a:chOff x="477077" y="450573"/>
            <a:chExt cx="9570156" cy="1456407"/>
          </a:xfrm>
        </p:grpSpPr>
        <p:sp>
          <p:nvSpPr>
            <p:cNvPr id="23" name="Rectangle: Rounded Corners 22">
              <a:extLst>
                <a:ext uri="{FF2B5EF4-FFF2-40B4-BE49-F238E27FC236}">
                  <a16:creationId xmlns:a16="http://schemas.microsoft.com/office/drawing/2014/main" id="{509E9C7A-4A63-4D92-B50E-44AB77024A7D}"/>
                </a:ext>
              </a:extLst>
            </p:cNvPr>
            <p:cNvSpPr/>
            <p:nvPr/>
          </p:nvSpPr>
          <p:spPr>
            <a:xfrm>
              <a:off x="477077" y="450573"/>
              <a:ext cx="9570156" cy="1456407"/>
            </a:xfrm>
            <a:prstGeom prst="roundRect">
              <a:avLst>
                <a:gd name="adj" fmla="val 9481"/>
              </a:avLst>
            </a:prstGeom>
            <a:solidFill>
              <a:srgbClr val="FEEFD6">
                <a:alpha val="50196"/>
              </a:srgbClr>
            </a:solidFill>
            <a:ln w="38100">
              <a:solidFill>
                <a:srgbClr val="FAA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600" dirty="0">
                <a:solidFill>
                  <a:schemeClr val="tx1"/>
                </a:solidFill>
              </a:endParaRPr>
            </a:p>
          </p:txBody>
        </p:sp>
        <p:sp>
          <p:nvSpPr>
            <p:cNvPr id="24" name="TextBox 23">
              <a:extLst>
                <a:ext uri="{FF2B5EF4-FFF2-40B4-BE49-F238E27FC236}">
                  <a16:creationId xmlns:a16="http://schemas.microsoft.com/office/drawing/2014/main" id="{BEF29E19-D947-4EE3-B96A-9657C278277C}"/>
                </a:ext>
              </a:extLst>
            </p:cNvPr>
            <p:cNvSpPr txBox="1"/>
            <p:nvPr/>
          </p:nvSpPr>
          <p:spPr>
            <a:xfrm>
              <a:off x="835164" y="573245"/>
              <a:ext cx="9083243" cy="1282850"/>
            </a:xfrm>
            <a:prstGeom prst="rect">
              <a:avLst/>
            </a:prstGeom>
            <a:noFill/>
          </p:spPr>
          <p:txBody>
            <a:bodyPr wrap="square">
              <a:spAutoFit/>
            </a:bodyPr>
            <a:lstStyle/>
            <a:p>
              <a:pPr marL="182562" algn="ctr">
                <a:spcBef>
                  <a:spcPts val="600"/>
                </a:spcBef>
                <a:spcAft>
                  <a:spcPts val="600"/>
                </a:spcAft>
              </a:pPr>
              <a:r>
                <a:rPr lang="en-AU" sz="3200" b="1" dirty="0">
                  <a:solidFill>
                    <a:srgbClr val="FAA41A"/>
                  </a:solidFill>
                </a:rPr>
                <a:t>Correspondence framework</a:t>
              </a:r>
              <a:endParaRPr lang="en-AU" sz="2800" b="1" dirty="0">
                <a:solidFill>
                  <a:srgbClr val="FAA41A"/>
                </a:solidFill>
              </a:endParaRPr>
            </a:p>
            <a:p>
              <a:pPr marL="182562" algn="ctr">
                <a:spcBef>
                  <a:spcPts val="600"/>
                </a:spcBef>
                <a:spcAft>
                  <a:spcPts val="600"/>
                </a:spcAft>
              </a:pPr>
              <a:r>
                <a:rPr lang="en-AU" sz="2600" dirty="0"/>
                <a:t>Making how we communicate with participants clearer, easier to track in real time and more accessible</a:t>
              </a:r>
              <a:endParaRPr lang="en-GB" sz="2600" dirty="0"/>
            </a:p>
          </p:txBody>
        </p:sp>
      </p:grpSp>
      <p:pic>
        <p:nvPicPr>
          <p:cNvPr id="25" name="Picture 24" descr="Icon&#10;&#10;Description automatically generated">
            <a:extLst>
              <a:ext uri="{FF2B5EF4-FFF2-40B4-BE49-F238E27FC236}">
                <a16:creationId xmlns:a16="http://schemas.microsoft.com/office/drawing/2014/main" id="{DA722228-38B1-41EF-91DE-58015F8D6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9693" y="9528042"/>
            <a:ext cx="1187962" cy="1187962"/>
          </a:xfrm>
          <a:prstGeom prst="rect">
            <a:avLst/>
          </a:prstGeom>
        </p:spPr>
      </p:pic>
      <p:pic>
        <p:nvPicPr>
          <p:cNvPr id="26" name="Picture 25" descr="Icon&#10;&#10;Description automatically generated">
            <a:extLst>
              <a:ext uri="{FF2B5EF4-FFF2-40B4-BE49-F238E27FC236}">
                <a16:creationId xmlns:a16="http://schemas.microsoft.com/office/drawing/2014/main" id="{12DCBF6B-BCEF-49D5-84F2-DE573A68D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531" y="6830309"/>
            <a:ext cx="1231775" cy="1231775"/>
          </a:xfrm>
          <a:prstGeom prst="rect">
            <a:avLst/>
          </a:prstGeom>
        </p:spPr>
      </p:pic>
      <p:pic>
        <p:nvPicPr>
          <p:cNvPr id="27" name="Picture 26" descr="Icon&#10;&#10;Description automatically generated">
            <a:extLst>
              <a:ext uri="{FF2B5EF4-FFF2-40B4-BE49-F238E27FC236}">
                <a16:creationId xmlns:a16="http://schemas.microsoft.com/office/drawing/2014/main" id="{DF916225-C385-479C-8F7C-75668A5B9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336" y="9527558"/>
            <a:ext cx="1187959" cy="1187959"/>
          </a:xfrm>
          <a:prstGeom prst="rect">
            <a:avLst/>
          </a:prstGeom>
        </p:spPr>
      </p:pic>
      <p:pic>
        <p:nvPicPr>
          <p:cNvPr id="28" name="Picture 27" descr="Icon&#10;&#10;Description automatically generated">
            <a:extLst>
              <a:ext uri="{FF2B5EF4-FFF2-40B4-BE49-F238E27FC236}">
                <a16:creationId xmlns:a16="http://schemas.microsoft.com/office/drawing/2014/main" id="{1EDD1F39-C2AB-4004-8708-D6630D3BAA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844" y="6854923"/>
            <a:ext cx="1231775" cy="1231775"/>
          </a:xfrm>
          <a:prstGeom prst="rect">
            <a:avLst/>
          </a:prstGeom>
        </p:spPr>
      </p:pic>
    </p:spTree>
    <p:extLst>
      <p:ext uri="{BB962C8B-B14F-4D97-AF65-F5344CB8AC3E}">
        <p14:creationId xmlns:p14="http://schemas.microsoft.com/office/powerpoint/2010/main" val="146078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1838AB-7859-440A-B79E-1CC9C816FD1C}"/>
              </a:ext>
            </a:extLst>
          </p:cNvPr>
          <p:cNvSpPr txBox="1"/>
          <p:nvPr/>
        </p:nvSpPr>
        <p:spPr>
          <a:xfrm>
            <a:off x="744298" y="7168243"/>
            <a:ext cx="20940179" cy="4086782"/>
          </a:xfrm>
          <a:prstGeom prst="rect">
            <a:avLst/>
          </a:prstGeom>
        </p:spPr>
        <p:txBody>
          <a:bodyPr vert="horz" lIns="170390" tIns="85195" rIns="170390" bIns="85195" rtlCol="0" anchor="t">
            <a:normAutofit/>
          </a:bodyPr>
          <a:lstStyle>
            <a:lvl1pPr defTabSz="1702323" eaLnBrk="1" fontAlgn="base" hangingPunct="1">
              <a:spcBef>
                <a:spcPct val="0"/>
              </a:spcBef>
              <a:spcAft>
                <a:spcPts val="1304"/>
              </a:spcAft>
              <a:buClr>
                <a:schemeClr val="tx2"/>
              </a:buClr>
              <a:buSzPct val="100000"/>
              <a:defRPr lang="x-none" sz="3000">
                <a:solidFill>
                  <a:schemeClr val="tx1"/>
                </a:solidFill>
                <a:ea typeface="+mn-lt"/>
                <a:cs typeface="+mn-lt"/>
              </a:defRPr>
            </a:lvl1pPr>
            <a:lvl2pPr marL="368234" indent="-365215" defTabSz="1702323" eaLnBrk="1" fontAlgn="base" hangingPunct="1">
              <a:spcBef>
                <a:spcPct val="0"/>
              </a:spcBef>
              <a:spcAft>
                <a:spcPct val="0"/>
              </a:spcAft>
              <a:buClr>
                <a:schemeClr val="tx2"/>
              </a:buClr>
              <a:buSzPct val="125000"/>
              <a:buFont typeface="Arial" charset="0"/>
              <a:buChar char="▪"/>
              <a:defRPr lang="x-none" sz="2981">
                <a:solidFill>
                  <a:schemeClr val="tx1"/>
                </a:solidFill>
              </a:defRPr>
            </a:lvl2pPr>
            <a:lvl3pPr marL="869271" indent="-498021"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3pPr>
            <a:lvl4pPr marL="1168085" indent="-295793"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4pPr>
            <a:lvl5pPr marL="1425604" indent="-247502" defTabSz="1702323" eaLnBrk="1" fontAlgn="base" hangingPunct="1">
              <a:spcBef>
                <a:spcPct val="0"/>
              </a:spcBef>
              <a:spcAft>
                <a:spcPct val="0"/>
              </a:spcAft>
              <a:buClr>
                <a:schemeClr val="tx2"/>
              </a:buClr>
              <a:buSzPct val="89000"/>
              <a:buFont typeface="Arial" charset="0"/>
              <a:buChar char="-"/>
              <a:defRPr lang="x-none" sz="2981">
                <a:solidFill>
                  <a:schemeClr val="tx1"/>
                </a:solidFill>
              </a:defRPr>
            </a:lvl5pPr>
            <a:lvl6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6pPr>
            <a:lvl7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7pPr>
            <a:lvl8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8pPr>
            <a:lvl9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9pPr>
          </a:lstStyle>
          <a:p>
            <a:pPr marL="457200" indent="-457200">
              <a:buFont typeface="Arial" panose="020B0604020202020204" pitchFamily="34" charset="0"/>
              <a:buChar char="•"/>
            </a:pPr>
            <a:endParaRPr lang="en-AU" dirty="0"/>
          </a:p>
        </p:txBody>
      </p:sp>
      <p:sp>
        <p:nvSpPr>
          <p:cNvPr id="14" name="Content Placeholder 8">
            <a:extLst>
              <a:ext uri="{FF2B5EF4-FFF2-40B4-BE49-F238E27FC236}">
                <a16:creationId xmlns:a16="http://schemas.microsoft.com/office/drawing/2014/main" id="{5A2224DF-FFE3-4441-92BF-2268D9E733C2}"/>
              </a:ext>
            </a:extLst>
          </p:cNvPr>
          <p:cNvSpPr txBox="1">
            <a:spLocks/>
          </p:cNvSpPr>
          <p:nvPr/>
        </p:nvSpPr>
        <p:spPr bwMode="auto">
          <a:xfrm>
            <a:off x="744297" y="2393871"/>
            <a:ext cx="10193674" cy="9076233"/>
          </a:xfrm>
          <a:prstGeom prst="rect">
            <a:avLst/>
          </a:prstGeom>
        </p:spPr>
        <p:txBody>
          <a:bodyPr vert="horz" lIns="170390" tIns="85195" rIns="170390" bIns="85195" rtlCol="0" anchor="ctr">
            <a:normAutofit/>
          </a:bodyPr>
          <a:lstStyle>
            <a:lvl1pPr marL="0" indent="0" algn="l" defTabSz="1702323" rtl="0" eaLnBrk="1" fontAlgn="base" hangingPunct="1">
              <a:spcBef>
                <a:spcPct val="0"/>
              </a:spcBef>
              <a:spcAft>
                <a:spcPct val="0"/>
              </a:spcAft>
              <a:buClr>
                <a:schemeClr val="tx2"/>
              </a:buClr>
              <a:buSzPct val="100000"/>
              <a:defRPr lang="x-none" sz="2981" baseline="0">
                <a:solidFill>
                  <a:schemeClr val="tx1"/>
                </a:solidFill>
                <a:latin typeface="+mn-lt"/>
                <a:ea typeface="+mn-ea"/>
                <a:cs typeface="+mn-cs"/>
              </a:defRPr>
            </a:lvl1pPr>
            <a:lvl2pPr marL="368234" indent="-365215" algn="l" defTabSz="1702323" rtl="0" eaLnBrk="1" fontAlgn="base" hangingPunct="1">
              <a:spcBef>
                <a:spcPct val="0"/>
              </a:spcBef>
              <a:spcAft>
                <a:spcPct val="0"/>
              </a:spcAft>
              <a:buClr>
                <a:schemeClr val="tx2"/>
              </a:buClr>
              <a:buSzPct val="125000"/>
              <a:buFont typeface="Arial" charset="0"/>
              <a:buChar char="▪"/>
              <a:defRPr lang="x-none" sz="2981" baseline="0">
                <a:solidFill>
                  <a:schemeClr val="tx1"/>
                </a:solidFill>
                <a:latin typeface="+mn-lt"/>
              </a:defRPr>
            </a:lvl2pPr>
            <a:lvl3pPr marL="869271" indent="-498021"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3pPr>
            <a:lvl4pPr marL="1168085" indent="-295793"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4pPr>
            <a:lvl5pPr marL="1425604" indent="-247502" algn="l" defTabSz="1702323" rtl="0" eaLnBrk="1" fontAlgn="base" hangingPunct="1">
              <a:spcBef>
                <a:spcPct val="0"/>
              </a:spcBef>
              <a:spcAft>
                <a:spcPct val="0"/>
              </a:spcAft>
              <a:buClr>
                <a:schemeClr val="tx2"/>
              </a:buClr>
              <a:buSzPct val="89000"/>
              <a:buFont typeface="Arial" charset="0"/>
              <a:buChar char="-"/>
              <a:defRPr lang="x-none" sz="2981" baseline="0">
                <a:solidFill>
                  <a:schemeClr val="tx1"/>
                </a:solidFill>
                <a:latin typeface="+mn-lt"/>
              </a:defRPr>
            </a:lvl5pPr>
            <a:lvl6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6pPr>
            <a:lvl7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7pPr>
            <a:lvl8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8pPr>
            <a:lvl9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9pPr>
          </a:lstStyle>
          <a:p>
            <a:pPr>
              <a:lnSpc>
                <a:spcPct val="107000"/>
              </a:lnSpc>
              <a:spcAft>
                <a:spcPts val="600"/>
              </a:spcAft>
            </a:pPr>
            <a:r>
              <a:rPr lang="en-AU" sz="3200" b="1" dirty="0">
                <a:latin typeface="Arial"/>
                <a:cs typeface="Calibri"/>
              </a:rPr>
              <a:t>We are committed to minimising the business impact of system changes on providers. Not disrupting claiming or payments is a priority for the Agency. </a:t>
            </a:r>
          </a:p>
          <a:p>
            <a:pPr>
              <a:lnSpc>
                <a:spcPct val="107000"/>
              </a:lnSpc>
              <a:spcAft>
                <a:spcPts val="600"/>
              </a:spcAft>
            </a:pPr>
            <a:endParaRPr lang="en-AU" sz="3200" b="1" dirty="0">
              <a:latin typeface="Arial"/>
              <a:cs typeface="Calibri"/>
            </a:endParaRPr>
          </a:p>
          <a:p>
            <a:pPr marL="825434" lvl="1" indent="-457200">
              <a:lnSpc>
                <a:spcPct val="107000"/>
              </a:lnSpc>
              <a:spcAft>
                <a:spcPts val="600"/>
              </a:spcAft>
              <a:buFont typeface="Arial" panose="020B0604020202020204" pitchFamily="34" charset="0"/>
              <a:buChar char="•"/>
            </a:pPr>
            <a:r>
              <a:rPr lang="en-AU" sz="2800" dirty="0">
                <a:latin typeface="Arial"/>
                <a:cs typeface="Calibri"/>
              </a:rPr>
              <a:t>If we didn’t need to change something, we haven’t.  Even if we had to do a technical change, we’ve tried to reduce external impacts as much as possible. </a:t>
            </a:r>
          </a:p>
          <a:p>
            <a:pPr marL="825434" lvl="1" indent="-457200">
              <a:lnSpc>
                <a:spcPct val="107000"/>
              </a:lnSpc>
              <a:spcAft>
                <a:spcPts val="600"/>
              </a:spcAft>
              <a:buFont typeface="Arial" panose="020B0604020202020204" pitchFamily="34" charset="0"/>
              <a:buChar char="•"/>
            </a:pPr>
            <a:r>
              <a:rPr lang="en-AU" sz="2800" dirty="0">
                <a:latin typeface="Arial"/>
                <a:cs typeface="Calibri"/>
              </a:rPr>
              <a:t>You will not need to claim from a new portal – we are developing a new provider portal, but design, build and testing is ongoing and will not be introduced for some time. </a:t>
            </a:r>
          </a:p>
          <a:p>
            <a:pPr marL="825434" lvl="1" indent="-457200">
              <a:lnSpc>
                <a:spcPct val="107000"/>
              </a:lnSpc>
              <a:spcAft>
                <a:spcPts val="600"/>
              </a:spcAft>
              <a:buFont typeface="Arial" panose="020B0604020202020204" pitchFamily="34" charset="0"/>
              <a:buChar char="•"/>
            </a:pPr>
            <a:r>
              <a:rPr lang="en-AU" sz="2800" dirty="0">
                <a:latin typeface="Arial"/>
                <a:cs typeface="Calibri"/>
              </a:rPr>
              <a:t>APIs will continue to work like they currently do. </a:t>
            </a:r>
            <a:endParaRPr lang="en-AU" sz="3200" dirty="0">
              <a:latin typeface="Arial"/>
              <a:cs typeface="Calibri"/>
            </a:endParaRPr>
          </a:p>
        </p:txBody>
      </p:sp>
      <p:sp>
        <p:nvSpPr>
          <p:cNvPr id="10" name="Title 1">
            <a:extLst>
              <a:ext uri="{FF2B5EF4-FFF2-40B4-BE49-F238E27FC236}">
                <a16:creationId xmlns:a16="http://schemas.microsoft.com/office/drawing/2014/main" id="{E336FAC5-771C-4F83-B79B-0EF690CEB45A}"/>
              </a:ext>
            </a:extLst>
          </p:cNvPr>
          <p:cNvSpPr txBox="1">
            <a:spLocks/>
          </p:cNvSpPr>
          <p:nvPr/>
        </p:nvSpPr>
        <p:spPr bwMode="auto">
          <a:xfrm>
            <a:off x="301850" y="437656"/>
            <a:ext cx="19357170" cy="57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1702323" rtl="0" eaLnBrk="1" fontAlgn="base" hangingPunct="1">
              <a:spcBef>
                <a:spcPct val="0"/>
              </a:spcBef>
              <a:spcAft>
                <a:spcPct val="0"/>
              </a:spcAft>
              <a:tabLst>
                <a:tab pos="513110" algn="l"/>
              </a:tabLst>
              <a:defRPr lang="x-none" sz="3727" b="1" baseline="0">
                <a:solidFill>
                  <a:schemeClr val="accent4"/>
                </a:solidFill>
                <a:latin typeface="+mj-lt"/>
                <a:ea typeface="+mj-ea"/>
                <a:cs typeface="+mj-cs"/>
              </a:defRPr>
            </a:lvl1pPr>
            <a:lvl2pPr algn="l" defTabSz="1702323" rtl="0" eaLnBrk="1" fontAlgn="base" hangingPunct="1">
              <a:spcBef>
                <a:spcPct val="0"/>
              </a:spcBef>
              <a:spcAft>
                <a:spcPct val="0"/>
              </a:spcAft>
              <a:defRPr lang="x-none" sz="3612" b="1">
                <a:solidFill>
                  <a:schemeClr val="tx2"/>
                </a:solidFill>
                <a:latin typeface="Arial" charset="0"/>
              </a:defRPr>
            </a:lvl2pPr>
            <a:lvl3pPr algn="l" defTabSz="1702323" rtl="0" eaLnBrk="1" fontAlgn="base" hangingPunct="1">
              <a:spcBef>
                <a:spcPct val="0"/>
              </a:spcBef>
              <a:spcAft>
                <a:spcPct val="0"/>
              </a:spcAft>
              <a:defRPr lang="x-none" sz="3612" b="1">
                <a:solidFill>
                  <a:schemeClr val="tx2"/>
                </a:solidFill>
                <a:latin typeface="Arial" charset="0"/>
              </a:defRPr>
            </a:lvl3pPr>
            <a:lvl4pPr algn="l" defTabSz="1702323" rtl="0" eaLnBrk="1" fontAlgn="base" hangingPunct="1">
              <a:spcBef>
                <a:spcPct val="0"/>
              </a:spcBef>
              <a:spcAft>
                <a:spcPct val="0"/>
              </a:spcAft>
              <a:defRPr lang="x-none" sz="3612" b="1">
                <a:solidFill>
                  <a:schemeClr val="tx2"/>
                </a:solidFill>
                <a:latin typeface="Arial" charset="0"/>
              </a:defRPr>
            </a:lvl4pPr>
            <a:lvl5pPr algn="l" defTabSz="1702323" rtl="0" eaLnBrk="1" fontAlgn="base" hangingPunct="1">
              <a:spcBef>
                <a:spcPct val="0"/>
              </a:spcBef>
              <a:spcAft>
                <a:spcPct val="0"/>
              </a:spcAft>
              <a:defRPr lang="x-none" sz="3612" b="1">
                <a:solidFill>
                  <a:schemeClr val="tx2"/>
                </a:solidFill>
                <a:latin typeface="Arial" charset="0"/>
              </a:defRPr>
            </a:lvl5pPr>
            <a:lvl6pPr marL="869271" algn="l" defTabSz="1702323" rtl="0" eaLnBrk="1" fontAlgn="base" hangingPunct="1">
              <a:spcBef>
                <a:spcPct val="0"/>
              </a:spcBef>
              <a:spcAft>
                <a:spcPct val="0"/>
              </a:spcAft>
              <a:defRPr lang="x-none" sz="3612" b="1">
                <a:solidFill>
                  <a:schemeClr val="tx2"/>
                </a:solidFill>
                <a:latin typeface="Arial" charset="0"/>
              </a:defRPr>
            </a:lvl6pPr>
            <a:lvl7pPr marL="1738541" algn="l" defTabSz="1702323" rtl="0" eaLnBrk="1" fontAlgn="base" hangingPunct="1">
              <a:spcBef>
                <a:spcPct val="0"/>
              </a:spcBef>
              <a:spcAft>
                <a:spcPct val="0"/>
              </a:spcAft>
              <a:defRPr lang="x-none" sz="3612" b="1">
                <a:solidFill>
                  <a:schemeClr val="tx2"/>
                </a:solidFill>
                <a:latin typeface="Arial" charset="0"/>
              </a:defRPr>
            </a:lvl7pPr>
            <a:lvl8pPr marL="2607812" algn="l" defTabSz="1702323" rtl="0" eaLnBrk="1" fontAlgn="base" hangingPunct="1">
              <a:spcBef>
                <a:spcPct val="0"/>
              </a:spcBef>
              <a:spcAft>
                <a:spcPct val="0"/>
              </a:spcAft>
              <a:defRPr lang="x-none" sz="3612" b="1">
                <a:solidFill>
                  <a:schemeClr val="tx2"/>
                </a:solidFill>
                <a:latin typeface="Arial" charset="0"/>
              </a:defRPr>
            </a:lvl8pPr>
            <a:lvl9pPr marL="3477084" algn="l" defTabSz="1702323" rtl="0" eaLnBrk="1" fontAlgn="base" hangingPunct="1">
              <a:spcBef>
                <a:spcPct val="0"/>
              </a:spcBef>
              <a:spcAft>
                <a:spcPct val="0"/>
              </a:spcAft>
              <a:defRPr lang="x-none" sz="3612" b="1">
                <a:solidFill>
                  <a:schemeClr val="tx2"/>
                </a:solidFill>
                <a:latin typeface="Arial" charset="0"/>
              </a:defRPr>
            </a:lvl9pPr>
          </a:lstStyle>
          <a:p>
            <a:pPr>
              <a:lnSpc>
                <a:spcPct val="115000"/>
              </a:lnSpc>
            </a:pPr>
            <a:r>
              <a:rPr lang="en-US" sz="4800" dirty="0">
                <a:solidFill>
                  <a:srgbClr val="6B2976"/>
                </a:solidFill>
              </a:rPr>
              <a:t>We are committed to </a:t>
            </a:r>
            <a:r>
              <a:rPr lang="en-US" sz="4800" dirty="0" err="1">
                <a:solidFill>
                  <a:srgbClr val="6B2976"/>
                </a:solidFill>
              </a:rPr>
              <a:t>minimising</a:t>
            </a:r>
            <a:r>
              <a:rPr lang="en-US" sz="4800" dirty="0">
                <a:solidFill>
                  <a:srgbClr val="6B2976"/>
                </a:solidFill>
              </a:rPr>
              <a:t> business impacts</a:t>
            </a:r>
          </a:p>
        </p:txBody>
      </p:sp>
      <p:sp>
        <p:nvSpPr>
          <p:cNvPr id="5" name="Content Placeholder 8">
            <a:extLst>
              <a:ext uri="{FF2B5EF4-FFF2-40B4-BE49-F238E27FC236}">
                <a16:creationId xmlns:a16="http://schemas.microsoft.com/office/drawing/2014/main" id="{7441E5D9-9DFC-44D6-93A3-1CDABE8F32BA}"/>
              </a:ext>
            </a:extLst>
          </p:cNvPr>
          <p:cNvSpPr txBox="1">
            <a:spLocks/>
          </p:cNvSpPr>
          <p:nvPr/>
        </p:nvSpPr>
        <p:spPr bwMode="auto">
          <a:xfrm>
            <a:off x="11866119" y="2393872"/>
            <a:ext cx="10035181" cy="9076234"/>
          </a:xfrm>
          <a:prstGeom prst="rect">
            <a:avLst/>
          </a:prstGeom>
        </p:spPr>
        <p:txBody>
          <a:bodyPr vert="horz" lIns="170390" tIns="85195" rIns="170390" bIns="85195" rtlCol="0" anchor="ctr">
            <a:normAutofit/>
          </a:bodyPr>
          <a:lstStyle>
            <a:lvl1pPr marL="0" indent="0" algn="l" defTabSz="1702323" rtl="0" eaLnBrk="1" fontAlgn="base" hangingPunct="1">
              <a:spcBef>
                <a:spcPct val="0"/>
              </a:spcBef>
              <a:spcAft>
                <a:spcPct val="0"/>
              </a:spcAft>
              <a:buClr>
                <a:schemeClr val="tx2"/>
              </a:buClr>
              <a:buSzPct val="100000"/>
              <a:defRPr lang="x-none" sz="2981" baseline="0">
                <a:solidFill>
                  <a:schemeClr val="tx1"/>
                </a:solidFill>
                <a:latin typeface="+mn-lt"/>
                <a:ea typeface="+mn-ea"/>
                <a:cs typeface="+mn-cs"/>
              </a:defRPr>
            </a:lvl1pPr>
            <a:lvl2pPr marL="368234" indent="-365215" algn="l" defTabSz="1702323" rtl="0" eaLnBrk="1" fontAlgn="base" hangingPunct="1">
              <a:spcBef>
                <a:spcPct val="0"/>
              </a:spcBef>
              <a:spcAft>
                <a:spcPct val="0"/>
              </a:spcAft>
              <a:buClr>
                <a:schemeClr val="tx2"/>
              </a:buClr>
              <a:buSzPct val="125000"/>
              <a:buFont typeface="Arial" charset="0"/>
              <a:buChar char="▪"/>
              <a:defRPr lang="x-none" sz="2981" baseline="0">
                <a:solidFill>
                  <a:schemeClr val="tx1"/>
                </a:solidFill>
                <a:latin typeface="+mn-lt"/>
              </a:defRPr>
            </a:lvl2pPr>
            <a:lvl3pPr marL="869271" indent="-498021"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3pPr>
            <a:lvl4pPr marL="1168085" indent="-295793"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4pPr>
            <a:lvl5pPr marL="1425604" indent="-247502" algn="l" defTabSz="1702323" rtl="0" eaLnBrk="1" fontAlgn="base" hangingPunct="1">
              <a:spcBef>
                <a:spcPct val="0"/>
              </a:spcBef>
              <a:spcAft>
                <a:spcPct val="0"/>
              </a:spcAft>
              <a:buClr>
                <a:schemeClr val="tx2"/>
              </a:buClr>
              <a:buSzPct val="89000"/>
              <a:buFont typeface="Arial" charset="0"/>
              <a:buChar char="-"/>
              <a:defRPr lang="x-none" sz="2981" baseline="0">
                <a:solidFill>
                  <a:schemeClr val="tx1"/>
                </a:solidFill>
                <a:latin typeface="+mn-lt"/>
              </a:defRPr>
            </a:lvl5pPr>
            <a:lvl6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6pPr>
            <a:lvl7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7pPr>
            <a:lvl8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8pPr>
            <a:lvl9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9pPr>
          </a:lstStyle>
          <a:p>
            <a:pPr lvl="0"/>
            <a:r>
              <a:rPr lang="en-AU" sz="3200" b="1" dirty="0">
                <a:latin typeface="Arial"/>
                <a:cs typeface="Calibri"/>
              </a:rPr>
              <a:t>We know system changes can have significant impacts on providers and their businesses. We are doing all we can to not repeat past mistakes. </a:t>
            </a:r>
          </a:p>
          <a:p>
            <a:pPr lvl="0"/>
            <a:endParaRPr lang="en-AU" sz="3200" b="1" dirty="0">
              <a:latin typeface="Arial"/>
              <a:cs typeface="Calibri"/>
            </a:endParaRPr>
          </a:p>
          <a:p>
            <a:pPr marL="825434" lvl="1" indent="-457200">
              <a:lnSpc>
                <a:spcPct val="107000"/>
              </a:lnSpc>
              <a:spcAft>
                <a:spcPts val="600"/>
              </a:spcAft>
              <a:buFont typeface="Arial" panose="020B0604020202020204" pitchFamily="34" charset="0"/>
              <a:buChar char="•"/>
            </a:pPr>
            <a:r>
              <a:rPr lang="en-AU" sz="2800" dirty="0">
                <a:latin typeface="Arial"/>
                <a:cs typeface="Calibri"/>
              </a:rPr>
              <a:t>We have an extended the user acceptance testing period and we will not go live with a defective system. </a:t>
            </a:r>
          </a:p>
          <a:p>
            <a:pPr marL="825434" lvl="1" indent="-457200">
              <a:lnSpc>
                <a:spcPct val="107000"/>
              </a:lnSpc>
              <a:spcAft>
                <a:spcPts val="600"/>
              </a:spcAft>
              <a:buFont typeface="Arial" panose="020B0604020202020204" pitchFamily="34" charset="0"/>
              <a:buChar char="•"/>
            </a:pPr>
            <a:r>
              <a:rPr lang="en-AU" sz="2800" dirty="0">
                <a:latin typeface="Arial"/>
                <a:cs typeface="Calibri"/>
              </a:rPr>
              <a:t>We are going to work through user acceptance testing with a diverse group of providers to ensure end-to-end systems and processes work effectively. </a:t>
            </a:r>
          </a:p>
          <a:p>
            <a:pPr marL="825434" lvl="1" indent="-457200">
              <a:lnSpc>
                <a:spcPct val="107000"/>
              </a:lnSpc>
              <a:spcAft>
                <a:spcPts val="600"/>
              </a:spcAft>
              <a:buFont typeface="Arial" panose="020B0604020202020204" pitchFamily="34" charset="0"/>
              <a:buChar char="•"/>
            </a:pPr>
            <a:r>
              <a:rPr lang="en-AU" sz="2800" dirty="0">
                <a:latin typeface="Arial"/>
                <a:cs typeface="Calibri"/>
              </a:rPr>
              <a:t>We will transition to the new system gradually over a longer period, including a small scale pilot, before national implementation.</a:t>
            </a:r>
          </a:p>
          <a:p>
            <a:pPr marL="825434" lvl="1" indent="-457200">
              <a:lnSpc>
                <a:spcPct val="107000"/>
              </a:lnSpc>
              <a:spcAft>
                <a:spcPts val="600"/>
              </a:spcAft>
              <a:buFont typeface="Arial" panose="020B0604020202020204" pitchFamily="34" charset="0"/>
              <a:buChar char="•"/>
            </a:pPr>
            <a:r>
              <a:rPr lang="en-AU" sz="2800" dirty="0">
                <a:latin typeface="Arial"/>
                <a:cs typeface="Calibri"/>
              </a:rPr>
              <a:t>When we do go live, it will be slow and controlled, introducing the new approaches as participants move on to new plans. </a:t>
            </a:r>
          </a:p>
        </p:txBody>
      </p:sp>
      <p:cxnSp>
        <p:nvCxnSpPr>
          <p:cNvPr id="3" name="Straight Connector 2">
            <a:extLst>
              <a:ext uri="{FF2B5EF4-FFF2-40B4-BE49-F238E27FC236}">
                <a16:creationId xmlns:a16="http://schemas.microsoft.com/office/drawing/2014/main" id="{A908BAB0-B3EA-47B5-93C2-845813672D1B}"/>
              </a:ext>
            </a:extLst>
          </p:cNvPr>
          <p:cNvCxnSpPr>
            <a:cxnSpLocks/>
          </p:cNvCxnSpPr>
          <p:nvPr/>
        </p:nvCxnSpPr>
        <p:spPr>
          <a:xfrm>
            <a:off x="11359356" y="3031958"/>
            <a:ext cx="0" cy="843814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10BD9C0-4526-437B-87A7-82ADDED03F6F}"/>
              </a:ext>
            </a:extLst>
          </p:cNvPr>
          <p:cNvSpPr txBox="1"/>
          <p:nvPr/>
        </p:nvSpPr>
        <p:spPr>
          <a:xfrm>
            <a:off x="744298" y="11179607"/>
            <a:ext cx="21157003" cy="580993"/>
          </a:xfrm>
          <a:prstGeom prst="rect">
            <a:avLst/>
          </a:prstGeom>
          <a:solidFill>
            <a:schemeClr val="bg2">
              <a:lumMod val="85000"/>
            </a:schemeClr>
          </a:solidFill>
          <a:ln>
            <a:solidFill>
              <a:schemeClr val="tx1">
                <a:lumMod val="75000"/>
                <a:lumOff val="25000"/>
              </a:schemeClr>
            </a:solidFill>
          </a:ln>
        </p:spPr>
        <p:txBody>
          <a:bodyPr wrap="square">
            <a:spAutoFit/>
          </a:bodyPr>
          <a:lstStyle/>
          <a:p>
            <a:pPr algn="ctr">
              <a:lnSpc>
                <a:spcPct val="107000"/>
              </a:lnSpc>
              <a:spcAft>
                <a:spcPts val="600"/>
              </a:spcAft>
            </a:pPr>
            <a:r>
              <a:rPr lang="en-AU" sz="3200" b="1" i="1" dirty="0">
                <a:latin typeface="Arial"/>
                <a:cs typeface="Calibri"/>
              </a:rPr>
              <a:t>We want to work together to get this change right before we roll new systems out nationally.</a:t>
            </a:r>
            <a:endParaRPr lang="en-AU" sz="3200" b="1" i="1" dirty="0">
              <a:effectLs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586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1838AB-7859-440A-B79E-1CC9C816FD1C}"/>
              </a:ext>
            </a:extLst>
          </p:cNvPr>
          <p:cNvSpPr txBox="1"/>
          <p:nvPr/>
        </p:nvSpPr>
        <p:spPr>
          <a:xfrm>
            <a:off x="744298" y="7168243"/>
            <a:ext cx="20940179" cy="4086782"/>
          </a:xfrm>
          <a:prstGeom prst="rect">
            <a:avLst/>
          </a:prstGeom>
        </p:spPr>
        <p:txBody>
          <a:bodyPr vert="horz" lIns="170390" tIns="85195" rIns="170390" bIns="85195" rtlCol="0" anchor="t">
            <a:normAutofit/>
          </a:bodyPr>
          <a:lstStyle>
            <a:lvl1pPr defTabSz="1702323" eaLnBrk="1" fontAlgn="base" hangingPunct="1">
              <a:spcBef>
                <a:spcPct val="0"/>
              </a:spcBef>
              <a:spcAft>
                <a:spcPts val="1304"/>
              </a:spcAft>
              <a:buClr>
                <a:schemeClr val="tx2"/>
              </a:buClr>
              <a:buSzPct val="100000"/>
              <a:defRPr lang="x-none" sz="3000">
                <a:solidFill>
                  <a:schemeClr val="tx1"/>
                </a:solidFill>
                <a:ea typeface="+mn-lt"/>
                <a:cs typeface="+mn-lt"/>
              </a:defRPr>
            </a:lvl1pPr>
            <a:lvl2pPr marL="368234" indent="-365215" defTabSz="1702323" eaLnBrk="1" fontAlgn="base" hangingPunct="1">
              <a:spcBef>
                <a:spcPct val="0"/>
              </a:spcBef>
              <a:spcAft>
                <a:spcPct val="0"/>
              </a:spcAft>
              <a:buClr>
                <a:schemeClr val="tx2"/>
              </a:buClr>
              <a:buSzPct val="125000"/>
              <a:buFont typeface="Arial" charset="0"/>
              <a:buChar char="▪"/>
              <a:defRPr lang="x-none" sz="2981">
                <a:solidFill>
                  <a:schemeClr val="tx1"/>
                </a:solidFill>
              </a:defRPr>
            </a:lvl2pPr>
            <a:lvl3pPr marL="869271" indent="-498021"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3pPr>
            <a:lvl4pPr marL="1168085" indent="-295793" defTabSz="1702323" eaLnBrk="1" fontAlgn="base" hangingPunct="1">
              <a:spcBef>
                <a:spcPct val="0"/>
              </a:spcBef>
              <a:spcAft>
                <a:spcPct val="0"/>
              </a:spcAft>
              <a:buClr>
                <a:schemeClr val="tx2"/>
              </a:buClr>
              <a:buSzPct val="120000"/>
              <a:buFont typeface="Arial" charset="0"/>
              <a:buChar char="▫"/>
              <a:defRPr lang="x-none" sz="2981">
                <a:solidFill>
                  <a:schemeClr val="tx1"/>
                </a:solidFill>
              </a:defRPr>
            </a:lvl4pPr>
            <a:lvl5pPr marL="1425604" indent="-247502" defTabSz="1702323" eaLnBrk="1" fontAlgn="base" hangingPunct="1">
              <a:spcBef>
                <a:spcPct val="0"/>
              </a:spcBef>
              <a:spcAft>
                <a:spcPct val="0"/>
              </a:spcAft>
              <a:buClr>
                <a:schemeClr val="tx2"/>
              </a:buClr>
              <a:buSzPct val="89000"/>
              <a:buFont typeface="Arial" charset="0"/>
              <a:buChar char="-"/>
              <a:defRPr lang="x-none" sz="2981">
                <a:solidFill>
                  <a:schemeClr val="tx1"/>
                </a:solidFill>
              </a:defRPr>
            </a:lvl5pPr>
            <a:lvl6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6pPr>
            <a:lvl7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7pPr>
            <a:lvl8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8pPr>
            <a:lvl9pPr marL="1425604" indent="-247502" defTabSz="1702323" eaLnBrk="1" fontAlgn="base" hangingPunct="1">
              <a:spcBef>
                <a:spcPct val="0"/>
              </a:spcBef>
              <a:spcAft>
                <a:spcPct val="0"/>
              </a:spcAft>
              <a:buClr>
                <a:schemeClr val="tx2"/>
              </a:buClr>
              <a:buSzPct val="89000"/>
              <a:buFont typeface="Arial" charset="0"/>
              <a:buChar char="-"/>
              <a:defRPr lang="x-none" sz="3042">
                <a:solidFill>
                  <a:schemeClr val="tx1"/>
                </a:solidFill>
              </a:defRPr>
            </a:lvl9pPr>
          </a:lstStyle>
          <a:p>
            <a:pPr marL="457200" indent="-457200">
              <a:buFont typeface="Arial" panose="020B0604020202020204" pitchFamily="34" charset="0"/>
              <a:buChar char="•"/>
            </a:pPr>
            <a:endParaRPr lang="en-AU" dirty="0"/>
          </a:p>
        </p:txBody>
      </p:sp>
      <p:sp>
        <p:nvSpPr>
          <p:cNvPr id="14" name="Content Placeholder 8">
            <a:extLst>
              <a:ext uri="{FF2B5EF4-FFF2-40B4-BE49-F238E27FC236}">
                <a16:creationId xmlns:a16="http://schemas.microsoft.com/office/drawing/2014/main" id="{5A2224DF-FFE3-4441-92BF-2268D9E733C2}"/>
              </a:ext>
            </a:extLst>
          </p:cNvPr>
          <p:cNvSpPr txBox="1">
            <a:spLocks/>
          </p:cNvSpPr>
          <p:nvPr/>
        </p:nvSpPr>
        <p:spPr bwMode="auto">
          <a:xfrm>
            <a:off x="2085840" y="1440517"/>
            <a:ext cx="18547031" cy="1230546"/>
          </a:xfrm>
          <a:prstGeom prst="rect">
            <a:avLst/>
          </a:prstGeom>
        </p:spPr>
        <p:txBody>
          <a:bodyPr vert="horz" lIns="170390" tIns="85195" rIns="170390" bIns="85195" rtlCol="0" anchor="t">
            <a:noAutofit/>
          </a:bodyPr>
          <a:lstStyle>
            <a:lvl1pPr marL="0" indent="0" algn="l" defTabSz="1702323" rtl="0" eaLnBrk="1" fontAlgn="base" hangingPunct="1">
              <a:spcBef>
                <a:spcPct val="0"/>
              </a:spcBef>
              <a:spcAft>
                <a:spcPct val="0"/>
              </a:spcAft>
              <a:buClr>
                <a:schemeClr val="tx2"/>
              </a:buClr>
              <a:buSzPct val="100000"/>
              <a:defRPr lang="x-none" sz="2981" baseline="0">
                <a:solidFill>
                  <a:schemeClr val="tx1"/>
                </a:solidFill>
                <a:latin typeface="+mn-lt"/>
                <a:ea typeface="+mn-ea"/>
                <a:cs typeface="+mn-cs"/>
              </a:defRPr>
            </a:lvl1pPr>
            <a:lvl2pPr marL="368234" indent="-365215" algn="l" defTabSz="1702323" rtl="0" eaLnBrk="1" fontAlgn="base" hangingPunct="1">
              <a:spcBef>
                <a:spcPct val="0"/>
              </a:spcBef>
              <a:spcAft>
                <a:spcPct val="0"/>
              </a:spcAft>
              <a:buClr>
                <a:schemeClr val="tx2"/>
              </a:buClr>
              <a:buSzPct val="125000"/>
              <a:buFont typeface="Arial" charset="0"/>
              <a:buChar char="▪"/>
              <a:defRPr lang="x-none" sz="2981" baseline="0">
                <a:solidFill>
                  <a:schemeClr val="tx1"/>
                </a:solidFill>
                <a:latin typeface="+mn-lt"/>
              </a:defRPr>
            </a:lvl2pPr>
            <a:lvl3pPr marL="869271" indent="-498021"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3pPr>
            <a:lvl4pPr marL="1168085" indent="-295793" algn="l" defTabSz="1702323" rtl="0" eaLnBrk="1" fontAlgn="base" hangingPunct="1">
              <a:spcBef>
                <a:spcPct val="0"/>
              </a:spcBef>
              <a:spcAft>
                <a:spcPct val="0"/>
              </a:spcAft>
              <a:buClr>
                <a:schemeClr val="tx2"/>
              </a:buClr>
              <a:buSzPct val="120000"/>
              <a:buFont typeface="Arial" charset="0"/>
              <a:buChar char="▫"/>
              <a:defRPr lang="x-none" sz="2981" baseline="0">
                <a:solidFill>
                  <a:schemeClr val="tx1"/>
                </a:solidFill>
                <a:latin typeface="+mn-lt"/>
              </a:defRPr>
            </a:lvl4pPr>
            <a:lvl5pPr marL="1425604" indent="-247502" algn="l" defTabSz="1702323" rtl="0" eaLnBrk="1" fontAlgn="base" hangingPunct="1">
              <a:spcBef>
                <a:spcPct val="0"/>
              </a:spcBef>
              <a:spcAft>
                <a:spcPct val="0"/>
              </a:spcAft>
              <a:buClr>
                <a:schemeClr val="tx2"/>
              </a:buClr>
              <a:buSzPct val="89000"/>
              <a:buFont typeface="Arial" charset="0"/>
              <a:buChar char="-"/>
              <a:defRPr lang="x-none" sz="2981" baseline="0">
                <a:solidFill>
                  <a:schemeClr val="tx1"/>
                </a:solidFill>
                <a:latin typeface="+mn-lt"/>
              </a:defRPr>
            </a:lvl5pPr>
            <a:lvl6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6pPr>
            <a:lvl7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7pPr>
            <a:lvl8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8pPr>
            <a:lvl9pPr marL="1425604" indent="-247502" algn="l" defTabSz="1702323" rtl="0" eaLnBrk="1" fontAlgn="base" hangingPunct="1">
              <a:spcBef>
                <a:spcPct val="0"/>
              </a:spcBef>
              <a:spcAft>
                <a:spcPct val="0"/>
              </a:spcAft>
              <a:buClr>
                <a:schemeClr val="tx2"/>
              </a:buClr>
              <a:buSzPct val="89000"/>
              <a:buFont typeface="Arial" charset="0"/>
              <a:buChar char="-"/>
              <a:defRPr lang="x-none" sz="3042" baseline="0">
                <a:solidFill>
                  <a:schemeClr val="tx1"/>
                </a:solidFill>
                <a:latin typeface="+mn-lt"/>
              </a:defRPr>
            </a:lvl9pPr>
          </a:lstStyle>
          <a:p>
            <a:pPr algn="ctr">
              <a:lnSpc>
                <a:spcPct val="107000"/>
              </a:lnSpc>
              <a:spcAft>
                <a:spcPts val="600"/>
              </a:spcAft>
            </a:pPr>
            <a:r>
              <a:rPr lang="en-AU" sz="3200" b="1" i="1" dirty="0">
                <a:effectLst/>
                <a:latin typeface="Arial" panose="020B0604020202020204" pitchFamily="34" charset="0"/>
                <a:ea typeface="Calibri" panose="020F0502020204030204" pitchFamily="34" charset="0"/>
              </a:rPr>
              <a:t>The new NDIS customer relationship management system – PACE – is being designed to improve the interface between participants, providers and the NDIA. </a:t>
            </a:r>
          </a:p>
          <a:p>
            <a:pPr>
              <a:lnSpc>
                <a:spcPct val="107000"/>
              </a:lnSpc>
              <a:spcAft>
                <a:spcPts val="600"/>
              </a:spcAft>
            </a:pPr>
            <a:endParaRPr lang="en-AU" sz="3200" dirty="0">
              <a:effectLst/>
              <a:latin typeface="Arial" panose="020B0604020202020204" pitchFamily="34" charset="0"/>
              <a:ea typeface="Calibri" panose="020F0502020204030204" pitchFamily="34" charset="0"/>
            </a:endParaRPr>
          </a:p>
          <a:p>
            <a:pPr>
              <a:lnSpc>
                <a:spcPct val="107000"/>
              </a:lnSpc>
              <a:spcAft>
                <a:spcPts val="600"/>
              </a:spcAft>
            </a:pPr>
            <a:endParaRPr lang="en-AU" sz="3200" dirty="0">
              <a:latin typeface="Arial"/>
              <a:cs typeface="Calibri"/>
            </a:endParaRPr>
          </a:p>
        </p:txBody>
      </p:sp>
      <p:sp>
        <p:nvSpPr>
          <p:cNvPr id="10" name="Title 1">
            <a:extLst>
              <a:ext uri="{FF2B5EF4-FFF2-40B4-BE49-F238E27FC236}">
                <a16:creationId xmlns:a16="http://schemas.microsoft.com/office/drawing/2014/main" id="{E336FAC5-771C-4F83-B79B-0EF690CEB45A}"/>
              </a:ext>
            </a:extLst>
          </p:cNvPr>
          <p:cNvSpPr txBox="1">
            <a:spLocks/>
          </p:cNvSpPr>
          <p:nvPr/>
        </p:nvSpPr>
        <p:spPr bwMode="auto">
          <a:xfrm>
            <a:off x="453484" y="415354"/>
            <a:ext cx="19357170" cy="57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1702323" rtl="0" eaLnBrk="1" fontAlgn="base" hangingPunct="1">
              <a:spcBef>
                <a:spcPct val="0"/>
              </a:spcBef>
              <a:spcAft>
                <a:spcPct val="0"/>
              </a:spcAft>
              <a:tabLst>
                <a:tab pos="513110" algn="l"/>
              </a:tabLst>
              <a:defRPr lang="x-none" sz="3727" b="1" baseline="0">
                <a:solidFill>
                  <a:schemeClr val="accent4"/>
                </a:solidFill>
                <a:latin typeface="+mj-lt"/>
                <a:ea typeface="+mj-ea"/>
                <a:cs typeface="+mj-cs"/>
              </a:defRPr>
            </a:lvl1pPr>
            <a:lvl2pPr algn="l" defTabSz="1702323" rtl="0" eaLnBrk="1" fontAlgn="base" hangingPunct="1">
              <a:spcBef>
                <a:spcPct val="0"/>
              </a:spcBef>
              <a:spcAft>
                <a:spcPct val="0"/>
              </a:spcAft>
              <a:defRPr lang="x-none" sz="3612" b="1">
                <a:solidFill>
                  <a:schemeClr val="tx2"/>
                </a:solidFill>
                <a:latin typeface="Arial" charset="0"/>
              </a:defRPr>
            </a:lvl2pPr>
            <a:lvl3pPr algn="l" defTabSz="1702323" rtl="0" eaLnBrk="1" fontAlgn="base" hangingPunct="1">
              <a:spcBef>
                <a:spcPct val="0"/>
              </a:spcBef>
              <a:spcAft>
                <a:spcPct val="0"/>
              </a:spcAft>
              <a:defRPr lang="x-none" sz="3612" b="1">
                <a:solidFill>
                  <a:schemeClr val="tx2"/>
                </a:solidFill>
                <a:latin typeface="Arial" charset="0"/>
              </a:defRPr>
            </a:lvl3pPr>
            <a:lvl4pPr algn="l" defTabSz="1702323" rtl="0" eaLnBrk="1" fontAlgn="base" hangingPunct="1">
              <a:spcBef>
                <a:spcPct val="0"/>
              </a:spcBef>
              <a:spcAft>
                <a:spcPct val="0"/>
              </a:spcAft>
              <a:defRPr lang="x-none" sz="3612" b="1">
                <a:solidFill>
                  <a:schemeClr val="tx2"/>
                </a:solidFill>
                <a:latin typeface="Arial" charset="0"/>
              </a:defRPr>
            </a:lvl4pPr>
            <a:lvl5pPr algn="l" defTabSz="1702323" rtl="0" eaLnBrk="1" fontAlgn="base" hangingPunct="1">
              <a:spcBef>
                <a:spcPct val="0"/>
              </a:spcBef>
              <a:spcAft>
                <a:spcPct val="0"/>
              </a:spcAft>
              <a:defRPr lang="x-none" sz="3612" b="1">
                <a:solidFill>
                  <a:schemeClr val="tx2"/>
                </a:solidFill>
                <a:latin typeface="Arial" charset="0"/>
              </a:defRPr>
            </a:lvl5pPr>
            <a:lvl6pPr marL="869271" algn="l" defTabSz="1702323" rtl="0" eaLnBrk="1" fontAlgn="base" hangingPunct="1">
              <a:spcBef>
                <a:spcPct val="0"/>
              </a:spcBef>
              <a:spcAft>
                <a:spcPct val="0"/>
              </a:spcAft>
              <a:defRPr lang="x-none" sz="3612" b="1">
                <a:solidFill>
                  <a:schemeClr val="tx2"/>
                </a:solidFill>
                <a:latin typeface="Arial" charset="0"/>
              </a:defRPr>
            </a:lvl6pPr>
            <a:lvl7pPr marL="1738541" algn="l" defTabSz="1702323" rtl="0" eaLnBrk="1" fontAlgn="base" hangingPunct="1">
              <a:spcBef>
                <a:spcPct val="0"/>
              </a:spcBef>
              <a:spcAft>
                <a:spcPct val="0"/>
              </a:spcAft>
              <a:defRPr lang="x-none" sz="3612" b="1">
                <a:solidFill>
                  <a:schemeClr val="tx2"/>
                </a:solidFill>
                <a:latin typeface="Arial" charset="0"/>
              </a:defRPr>
            </a:lvl7pPr>
            <a:lvl8pPr marL="2607812" algn="l" defTabSz="1702323" rtl="0" eaLnBrk="1" fontAlgn="base" hangingPunct="1">
              <a:spcBef>
                <a:spcPct val="0"/>
              </a:spcBef>
              <a:spcAft>
                <a:spcPct val="0"/>
              </a:spcAft>
              <a:defRPr lang="x-none" sz="3612" b="1">
                <a:solidFill>
                  <a:schemeClr val="tx2"/>
                </a:solidFill>
                <a:latin typeface="Arial" charset="0"/>
              </a:defRPr>
            </a:lvl8pPr>
            <a:lvl9pPr marL="3477084" algn="l" defTabSz="1702323" rtl="0" eaLnBrk="1" fontAlgn="base" hangingPunct="1">
              <a:spcBef>
                <a:spcPct val="0"/>
              </a:spcBef>
              <a:spcAft>
                <a:spcPct val="0"/>
              </a:spcAft>
              <a:defRPr lang="x-none" sz="3612" b="1">
                <a:solidFill>
                  <a:schemeClr val="tx2"/>
                </a:solidFill>
                <a:latin typeface="Arial" charset="0"/>
              </a:defRPr>
            </a:lvl9pPr>
          </a:lstStyle>
          <a:p>
            <a:pPr>
              <a:lnSpc>
                <a:spcPct val="115000"/>
              </a:lnSpc>
            </a:pPr>
            <a:r>
              <a:rPr lang="en-US" sz="4800" dirty="0">
                <a:solidFill>
                  <a:srgbClr val="6B2976"/>
                </a:solidFill>
              </a:rPr>
              <a:t>For providers, this change will mean…</a:t>
            </a:r>
          </a:p>
        </p:txBody>
      </p:sp>
      <p:grpSp>
        <p:nvGrpSpPr>
          <p:cNvPr id="5" name="Group 4">
            <a:extLst>
              <a:ext uri="{FF2B5EF4-FFF2-40B4-BE49-F238E27FC236}">
                <a16:creationId xmlns:a16="http://schemas.microsoft.com/office/drawing/2014/main" id="{6ACBAA80-7BCC-4B20-A028-EE2CE882F8C7}"/>
              </a:ext>
            </a:extLst>
          </p:cNvPr>
          <p:cNvGrpSpPr/>
          <p:nvPr/>
        </p:nvGrpSpPr>
        <p:grpSpPr>
          <a:xfrm>
            <a:off x="13298867" y="9211634"/>
            <a:ext cx="7115550" cy="2134179"/>
            <a:chOff x="11912608" y="7059980"/>
            <a:chExt cx="10002176" cy="3297711"/>
          </a:xfrm>
        </p:grpSpPr>
        <p:pic>
          <p:nvPicPr>
            <p:cNvPr id="7" name="Picture 6" descr="Text, whiteboard&#10;&#10;Description automatically generated">
              <a:extLst>
                <a:ext uri="{FF2B5EF4-FFF2-40B4-BE49-F238E27FC236}">
                  <a16:creationId xmlns:a16="http://schemas.microsoft.com/office/drawing/2014/main" id="{5370C4D6-ABF6-497F-9CB6-7CA13FFB1D2E}"/>
                </a:ext>
              </a:extLst>
            </p:cNvPr>
            <p:cNvPicPr>
              <a:picLocks noChangeAspect="1"/>
            </p:cNvPicPr>
            <p:nvPr/>
          </p:nvPicPr>
          <p:blipFill rotWithShape="1">
            <a:blip r:embed="rId3">
              <a:extLst>
                <a:ext uri="{28A0092B-C50C-407E-A947-70E740481C1C}">
                  <a14:useLocalDpi xmlns:a14="http://schemas.microsoft.com/office/drawing/2010/main" val="0"/>
                </a:ext>
              </a:extLst>
            </a:blip>
            <a:srcRect t="13195" b="28109"/>
            <a:stretch/>
          </p:blipFill>
          <p:spPr>
            <a:xfrm>
              <a:off x="11912608" y="7610539"/>
              <a:ext cx="3932638" cy="2308332"/>
            </a:xfrm>
            <a:prstGeom prst="rect">
              <a:avLst/>
            </a:prstGeom>
          </p:spPr>
        </p:pic>
        <p:pic>
          <p:nvPicPr>
            <p:cNvPr id="8" name="Picture 7" descr="PACE CRM logo">
              <a:extLst>
                <a:ext uri="{FF2B5EF4-FFF2-40B4-BE49-F238E27FC236}">
                  <a16:creationId xmlns:a16="http://schemas.microsoft.com/office/drawing/2014/main" id="{095ACC4D-945F-4F33-9CFA-99BE37F2102F}"/>
                </a:ext>
              </a:extLst>
            </p:cNvPr>
            <p:cNvPicPr/>
            <p:nvPr/>
          </p:nvPicPr>
          <p:blipFill>
            <a:blip r:embed="rId4"/>
            <a:srcRect/>
            <a:stretch/>
          </p:blipFill>
          <p:spPr>
            <a:xfrm>
              <a:off x="17982146" y="7059980"/>
              <a:ext cx="3932638" cy="3297711"/>
            </a:xfrm>
            <a:prstGeom prst="rect">
              <a:avLst/>
            </a:prstGeom>
          </p:spPr>
        </p:pic>
        <p:sp>
          <p:nvSpPr>
            <p:cNvPr id="9" name="Arrow: Right 8">
              <a:extLst>
                <a:ext uri="{FF2B5EF4-FFF2-40B4-BE49-F238E27FC236}">
                  <a16:creationId xmlns:a16="http://schemas.microsoft.com/office/drawing/2014/main" id="{72EE3C3D-F440-4C0A-9D2F-5F641C0A4849}"/>
                </a:ext>
              </a:extLst>
            </p:cNvPr>
            <p:cNvSpPr/>
            <p:nvPr/>
          </p:nvSpPr>
          <p:spPr>
            <a:xfrm>
              <a:off x="16383446" y="8031640"/>
              <a:ext cx="1186831" cy="1168192"/>
            </a:xfrm>
            <a:prstGeom prst="rightArrow">
              <a:avLst/>
            </a:prstGeom>
            <a:solidFill>
              <a:srgbClr val="E1D4E4"/>
            </a:solidFill>
            <a:ln w="28575">
              <a:solidFill>
                <a:srgbClr val="6B2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2851" hangingPunct="1"/>
              <a:endParaRPr lang="en-AU" sz="3043" kern="1200" dirty="0">
                <a:solidFill>
                  <a:srgbClr val="FFFFFF"/>
                </a:solidFill>
                <a:latin typeface="Calibri" panose="020F0502020204030204"/>
              </a:endParaRPr>
            </a:p>
          </p:txBody>
        </p:sp>
      </p:grpSp>
      <p:sp>
        <p:nvSpPr>
          <p:cNvPr id="11" name="TextBox 10">
            <a:extLst>
              <a:ext uri="{FF2B5EF4-FFF2-40B4-BE49-F238E27FC236}">
                <a16:creationId xmlns:a16="http://schemas.microsoft.com/office/drawing/2014/main" id="{7DBF81D0-3E62-4076-9270-9A7330729232}"/>
              </a:ext>
            </a:extLst>
          </p:cNvPr>
          <p:cNvSpPr txBox="1"/>
          <p:nvPr/>
        </p:nvSpPr>
        <p:spPr>
          <a:xfrm>
            <a:off x="372107" y="2928731"/>
            <a:ext cx="10568609" cy="9130063"/>
          </a:xfrm>
          <a:prstGeom prst="rect">
            <a:avLst/>
          </a:prstGeom>
          <a:noFill/>
        </p:spPr>
        <p:txBody>
          <a:bodyPr wrap="square">
            <a:spAutoFit/>
          </a:bodyPr>
          <a:lstStyle/>
          <a:p>
            <a:pPr>
              <a:lnSpc>
                <a:spcPct val="107000"/>
              </a:lnSpc>
              <a:spcAft>
                <a:spcPts val="600"/>
              </a:spcAft>
            </a:pPr>
            <a:r>
              <a:rPr lang="en-AU" sz="2800" dirty="0">
                <a:effectLst/>
                <a:latin typeface="Arial" panose="020B0604020202020204" pitchFamily="34" charset="0"/>
                <a:ea typeface="Calibri" panose="020F0502020204030204" pitchFamily="34" charset="0"/>
              </a:rPr>
              <a:t>The new systems and portals will introduce several key changes for providers</a:t>
            </a:r>
            <a:r>
              <a:rPr lang="en-AU" sz="2800" dirty="0">
                <a:latin typeface="Arial" panose="020B0604020202020204" pitchFamily="34" charset="0"/>
                <a:ea typeface="Calibri" panose="020F0502020204030204" pitchFamily="34" charset="0"/>
              </a:rPr>
              <a:t>, which will be progressively introduced over two years. </a:t>
            </a:r>
            <a:endParaRPr lang="en-AU" sz="2800" dirty="0">
              <a:effectLst/>
              <a:latin typeface="Arial" panose="020B0604020202020204" pitchFamily="34" charset="0"/>
              <a:ea typeface="Calibri" panose="020F0502020204030204" pitchFamily="34" charset="0"/>
            </a:endParaRPr>
          </a:p>
          <a:p>
            <a:pPr marL="825434" lvl="1" indent="-457200">
              <a:lnSpc>
                <a:spcPct val="107000"/>
              </a:lnSpc>
              <a:spcAft>
                <a:spcPts val="600"/>
              </a:spcAft>
              <a:buFont typeface="Arial" panose="020B0604020202020204" pitchFamily="34" charset="0"/>
              <a:buChar char="•"/>
            </a:pPr>
            <a:r>
              <a:rPr lang="en-AU" sz="2800" dirty="0">
                <a:latin typeface="Arial"/>
                <a:cs typeface="Calibri"/>
              </a:rPr>
              <a:t>No changes to claims and payments, but we are removing need for service bookings. </a:t>
            </a:r>
          </a:p>
          <a:p>
            <a:pPr marL="825434" lvl="1" indent="-457200">
              <a:lnSpc>
                <a:spcPct val="107000"/>
              </a:lnSpc>
              <a:spcAft>
                <a:spcPts val="600"/>
              </a:spcAft>
              <a:buFont typeface="Arial" panose="020B0604020202020204" pitchFamily="34" charset="0"/>
              <a:buChar char="•"/>
            </a:pPr>
            <a:r>
              <a:rPr lang="en-AU" sz="2800" dirty="0">
                <a:latin typeface="Arial"/>
                <a:cs typeface="Calibri"/>
              </a:rPr>
              <a:t>Improved management of payment enquiries. </a:t>
            </a:r>
          </a:p>
          <a:p>
            <a:pPr marL="825434" lvl="1" indent="-457200">
              <a:lnSpc>
                <a:spcPct val="107000"/>
              </a:lnSpc>
              <a:spcAft>
                <a:spcPts val="600"/>
              </a:spcAft>
              <a:buFont typeface="Arial" panose="020B0604020202020204" pitchFamily="34" charset="0"/>
              <a:buChar char="•"/>
            </a:pPr>
            <a:r>
              <a:rPr lang="en-AU" sz="2800" dirty="0">
                <a:latin typeface="Arial"/>
                <a:cs typeface="Calibri"/>
              </a:rPr>
              <a:t>New payment functions, including recurring claims. </a:t>
            </a:r>
          </a:p>
          <a:p>
            <a:pPr marL="825434" lvl="1" indent="-457200">
              <a:lnSpc>
                <a:spcPct val="107000"/>
              </a:lnSpc>
              <a:spcAft>
                <a:spcPts val="600"/>
              </a:spcAft>
              <a:buFont typeface="Arial" panose="020B0604020202020204" pitchFamily="34" charset="0"/>
              <a:buChar char="•"/>
            </a:pPr>
            <a:r>
              <a:rPr lang="en-AU" sz="2800" dirty="0">
                <a:latin typeface="Arial"/>
                <a:cs typeface="Calibri"/>
              </a:rPr>
              <a:t>New payment assurance measures to make sure providers have confidence funding will be available.</a:t>
            </a:r>
          </a:p>
          <a:p>
            <a:pPr marL="825434" lvl="1" indent="-457200">
              <a:lnSpc>
                <a:spcPct val="107000"/>
              </a:lnSpc>
              <a:spcAft>
                <a:spcPts val="600"/>
              </a:spcAft>
              <a:buFont typeface="Arial" panose="020B0604020202020204" pitchFamily="34" charset="0"/>
              <a:buChar char="•"/>
            </a:pPr>
            <a:r>
              <a:rPr lang="en-AU" sz="2800" dirty="0">
                <a:latin typeface="Arial"/>
                <a:cs typeface="Calibri"/>
              </a:rPr>
              <a:t>Increased focus in implementation supports. </a:t>
            </a:r>
          </a:p>
          <a:p>
            <a:pPr marL="825434" lvl="1" indent="-457200">
              <a:lnSpc>
                <a:spcPct val="107000"/>
              </a:lnSpc>
              <a:spcAft>
                <a:spcPts val="600"/>
              </a:spcAft>
              <a:buFont typeface="Arial" panose="020B0604020202020204" pitchFamily="34" charset="0"/>
              <a:buChar char="•"/>
            </a:pPr>
            <a:r>
              <a:rPr lang="en-AU" sz="2800" dirty="0">
                <a:latin typeface="Arial"/>
                <a:cs typeface="Calibri"/>
              </a:rPr>
              <a:t>Release of funding in stages over the life of a participant's plan. </a:t>
            </a:r>
          </a:p>
          <a:p>
            <a:pPr marL="825434" lvl="1" indent="-457200">
              <a:lnSpc>
                <a:spcPct val="107000"/>
              </a:lnSpc>
              <a:spcAft>
                <a:spcPts val="600"/>
              </a:spcAft>
              <a:buFont typeface="Arial" panose="020B0604020202020204" pitchFamily="34" charset="0"/>
              <a:buChar char="•"/>
            </a:pPr>
            <a:r>
              <a:rPr lang="en-AU" sz="2800" dirty="0">
                <a:latin typeface="Arial"/>
                <a:cs typeface="Calibri"/>
              </a:rPr>
              <a:t>Funding for stated supports will be displayed at the category level. </a:t>
            </a:r>
          </a:p>
          <a:p>
            <a:pPr marL="825434" lvl="1" indent="-457200">
              <a:lnSpc>
                <a:spcPct val="107000"/>
              </a:lnSpc>
              <a:spcAft>
                <a:spcPts val="600"/>
              </a:spcAft>
              <a:buFont typeface="Arial" panose="020B0604020202020204" pitchFamily="34" charset="0"/>
              <a:buChar char="•"/>
            </a:pPr>
            <a:r>
              <a:rPr lang="en-AU" sz="2800" dirty="0">
                <a:latin typeface="Arial"/>
                <a:cs typeface="Calibri"/>
              </a:rPr>
              <a:t>Better visibility of the status of claims. </a:t>
            </a:r>
          </a:p>
          <a:p>
            <a:pPr marL="825434" lvl="1" indent="-457200">
              <a:lnSpc>
                <a:spcPct val="107000"/>
              </a:lnSpc>
              <a:spcAft>
                <a:spcPts val="600"/>
              </a:spcAft>
              <a:buFont typeface="Arial" panose="020B0604020202020204" pitchFamily="34" charset="0"/>
              <a:buChar char="•"/>
            </a:pPr>
            <a:r>
              <a:rPr lang="en-AU" sz="2800" dirty="0">
                <a:latin typeface="Arial"/>
                <a:cs typeface="Calibri"/>
              </a:rPr>
              <a:t>Plans will be able to be shared in full with plan managers, support coordinators and recovery coaches. </a:t>
            </a:r>
          </a:p>
          <a:p>
            <a:pPr>
              <a:spcAft>
                <a:spcPts val="400"/>
              </a:spcAft>
            </a:pPr>
            <a:endParaRPr lang="en-AU" sz="2800" dirty="0">
              <a:latin typeface="Arial" panose="020B060402020202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FE795B6-6DB2-4A16-95F1-D75F19FD0D81}"/>
              </a:ext>
            </a:extLst>
          </p:cNvPr>
          <p:cNvSpPr txBox="1"/>
          <p:nvPr/>
        </p:nvSpPr>
        <p:spPr>
          <a:xfrm>
            <a:off x="12102108" y="2853709"/>
            <a:ext cx="10311070" cy="5514843"/>
          </a:xfrm>
          <a:prstGeom prst="rect">
            <a:avLst/>
          </a:prstGeom>
          <a:noFill/>
        </p:spPr>
        <p:txBody>
          <a:bodyPr wrap="square">
            <a:spAutoFit/>
          </a:bodyPr>
          <a:lstStyle/>
          <a:p>
            <a:pPr>
              <a:lnSpc>
                <a:spcPct val="107000"/>
              </a:lnSpc>
              <a:spcAft>
                <a:spcPts val="600"/>
              </a:spcAft>
            </a:pPr>
            <a:r>
              <a:rPr lang="en-AU" sz="2800" dirty="0">
                <a:effectLst/>
                <a:latin typeface="Arial" panose="020B0604020202020204" pitchFamily="34" charset="0"/>
                <a:ea typeface="Calibri" panose="020F0502020204030204" pitchFamily="34" charset="0"/>
              </a:rPr>
              <a:t>A new provider portal will initially be available for:</a:t>
            </a:r>
          </a:p>
          <a:p>
            <a:pPr marL="825434" lvl="1" indent="-457200">
              <a:lnSpc>
                <a:spcPct val="107000"/>
              </a:lnSpc>
              <a:spcAft>
                <a:spcPts val="600"/>
              </a:spcAft>
              <a:buFont typeface="Arial" panose="020B0604020202020204" pitchFamily="34" charset="0"/>
              <a:buChar char="•"/>
            </a:pPr>
            <a:r>
              <a:rPr lang="en-AU" sz="2800" dirty="0">
                <a:latin typeface="Arial"/>
                <a:cs typeface="Calibri"/>
              </a:rPr>
              <a:t>SDA providers (already using the PACE portal)</a:t>
            </a:r>
          </a:p>
          <a:p>
            <a:pPr marL="825434" lvl="1" indent="-457200">
              <a:lnSpc>
                <a:spcPct val="107000"/>
              </a:lnSpc>
              <a:spcAft>
                <a:spcPts val="600"/>
              </a:spcAft>
              <a:buFont typeface="Arial" panose="020B0604020202020204" pitchFamily="34" charset="0"/>
              <a:buChar char="•"/>
            </a:pPr>
            <a:r>
              <a:rPr lang="en-AU" sz="2800" dirty="0">
                <a:latin typeface="Arial"/>
                <a:cs typeface="Calibri"/>
              </a:rPr>
              <a:t>Support coordination and recovery coach requests for service and progress reporting</a:t>
            </a:r>
          </a:p>
          <a:p>
            <a:pPr marL="825434" lvl="1" indent="-457200">
              <a:lnSpc>
                <a:spcPct val="107000"/>
              </a:lnSpc>
              <a:spcAft>
                <a:spcPts val="600"/>
              </a:spcAft>
              <a:buFont typeface="Arial" panose="020B0604020202020204" pitchFamily="34" charset="0"/>
              <a:buChar char="•"/>
            </a:pPr>
            <a:r>
              <a:rPr lang="en-AU" sz="2800" dirty="0">
                <a:latin typeface="Arial"/>
                <a:cs typeface="Calibri"/>
              </a:rPr>
              <a:t>Viewing the budgets and plans of participants who have had their plans built in PACE</a:t>
            </a:r>
          </a:p>
          <a:p>
            <a:pPr lvl="1" indent="0">
              <a:lnSpc>
                <a:spcPct val="107000"/>
              </a:lnSpc>
              <a:spcAft>
                <a:spcPts val="600"/>
              </a:spcAft>
              <a:buNone/>
            </a:pPr>
            <a:endParaRPr lang="en-AU" sz="2800" dirty="0">
              <a:latin typeface="Arial"/>
              <a:cs typeface="Calibri"/>
            </a:endParaRPr>
          </a:p>
          <a:p>
            <a:pPr>
              <a:lnSpc>
                <a:spcPct val="107000"/>
              </a:lnSpc>
              <a:spcAft>
                <a:spcPts val="600"/>
              </a:spcAft>
            </a:pPr>
            <a:r>
              <a:rPr lang="en-AU" sz="2800" dirty="0">
                <a:latin typeface="Arial"/>
                <a:ea typeface="Calibri" panose="020F0502020204030204" pitchFamily="34" charset="0"/>
                <a:cs typeface="Calibri"/>
              </a:rPr>
              <a:t>We are also c</a:t>
            </a:r>
            <a:r>
              <a:rPr lang="en-AU" sz="2800" dirty="0">
                <a:effectLst/>
                <a:latin typeface="Arial"/>
                <a:ea typeface="Calibri" panose="020F0502020204030204" pitchFamily="34" charset="0"/>
                <a:cs typeface="Calibri"/>
              </a:rPr>
              <a:t>ontinuing to improve and support the use of APIs. We currently have approximately</a:t>
            </a:r>
            <a:r>
              <a:rPr lang="en-AU" sz="2800" dirty="0">
                <a:latin typeface="Arial"/>
                <a:cs typeface="Calibri"/>
              </a:rPr>
              <a:t> 240 Digital Partners approved to use APIs, with a combined call volume for the month of May 2022, with over 16 million calls.   </a:t>
            </a:r>
          </a:p>
        </p:txBody>
      </p:sp>
      <p:cxnSp>
        <p:nvCxnSpPr>
          <p:cNvPr id="13" name="Straight Connector 12">
            <a:extLst>
              <a:ext uri="{FF2B5EF4-FFF2-40B4-BE49-F238E27FC236}">
                <a16:creationId xmlns:a16="http://schemas.microsoft.com/office/drawing/2014/main" id="{D8DDF67B-8DDA-44B4-9C59-AFD5DA78586D}"/>
              </a:ext>
            </a:extLst>
          </p:cNvPr>
          <p:cNvCxnSpPr>
            <a:cxnSpLocks/>
          </p:cNvCxnSpPr>
          <p:nvPr/>
        </p:nvCxnSpPr>
        <p:spPr>
          <a:xfrm>
            <a:off x="11359356" y="3031958"/>
            <a:ext cx="0" cy="843814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31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2334-1A45-1A43-A820-AE78747D2693}"/>
              </a:ext>
            </a:extLst>
          </p:cNvPr>
          <p:cNvSpPr>
            <a:spLocks noGrp="1" noRot="1" noMove="1" noResize="1" noEditPoints="1" noAdjustHandles="1" noChangeArrowheads="1" noChangeShapeType="1"/>
          </p:cNvSpPr>
          <p:nvPr>
            <p:ph type="title" idx="4294967295"/>
          </p:nvPr>
        </p:nvSpPr>
        <p:spPr>
          <a:xfrm>
            <a:off x="436946" y="437763"/>
            <a:ext cx="19956647" cy="1212848"/>
          </a:xfrm>
        </p:spPr>
        <p:txBody>
          <a:bodyPr>
            <a:noAutofit/>
          </a:bodyPr>
          <a:lstStyle/>
          <a:p>
            <a:pPr marL="357188">
              <a:lnSpc>
                <a:spcPct val="115000"/>
              </a:lnSpc>
            </a:pPr>
            <a:r>
              <a:rPr lang="en-US" sz="4200" b="1" dirty="0">
                <a:solidFill>
                  <a:srgbClr val="6B2976"/>
                </a:solidFill>
              </a:rPr>
              <a:t>We are constrained by our current ICT systems</a:t>
            </a:r>
          </a:p>
        </p:txBody>
      </p:sp>
      <p:sp>
        <p:nvSpPr>
          <p:cNvPr id="11" name="Slide Number Placeholder 2">
            <a:extLst>
              <a:ext uri="{FF2B5EF4-FFF2-40B4-BE49-F238E27FC236}">
                <a16:creationId xmlns:a16="http://schemas.microsoft.com/office/drawing/2014/main" id="{AEE8AD8A-BB70-4DAF-8907-61366B883F0F}"/>
              </a:ext>
            </a:extLst>
          </p:cNvPr>
          <p:cNvSpPr>
            <a:spLocks noGrp="1"/>
          </p:cNvSpPr>
          <p:nvPr>
            <p:ph type="sldNum" sz="quarter" idx="12"/>
          </p:nvPr>
        </p:nvSpPr>
        <p:spPr>
          <a:xfrm>
            <a:off x="17170058" y="11911897"/>
            <a:ext cx="5111710" cy="680378"/>
          </a:xfrm>
        </p:spPr>
        <p:txBody>
          <a:bodyPr/>
          <a:lstStyle/>
          <a:p>
            <a:pPr defTabSz="1703893" hangingPunct="1"/>
            <a:fld id="{30F8B080-46C7-3D43-BD58-09E8A22A6F4D}" type="slidenum">
              <a:rPr lang="en-US" kern="1200">
                <a:latin typeface="Arial" panose="020B0604020202020204"/>
              </a:rPr>
              <a:pPr defTabSz="1703893" hangingPunct="1"/>
              <a:t>8</a:t>
            </a:fld>
            <a:endParaRPr lang="en-US" kern="1200" dirty="0">
              <a:latin typeface="Arial" panose="020B0604020202020204"/>
            </a:endParaRPr>
          </a:p>
        </p:txBody>
      </p:sp>
      <p:sp>
        <p:nvSpPr>
          <p:cNvPr id="89" name="Rectangle 88">
            <a:extLst>
              <a:ext uri="{FF2B5EF4-FFF2-40B4-BE49-F238E27FC236}">
                <a16:creationId xmlns:a16="http://schemas.microsoft.com/office/drawing/2014/main" id="{22699461-9AA7-46C9-BF46-ECFA1F4F6BC2}"/>
              </a:ext>
            </a:extLst>
          </p:cNvPr>
          <p:cNvSpPr/>
          <p:nvPr/>
        </p:nvSpPr>
        <p:spPr>
          <a:xfrm>
            <a:off x="16990263" y="2165849"/>
            <a:ext cx="3466254" cy="456600"/>
          </a:xfrm>
          <a:prstGeom prst="rect">
            <a:avLst/>
          </a:prstGeom>
          <a:noFill/>
        </p:spPr>
        <p:txBody>
          <a:bodyPr wrap="square">
            <a:spAutoFit/>
          </a:bodyPr>
          <a:lstStyle/>
          <a:p>
            <a:pPr algn="ctr">
              <a:defRPr/>
            </a:pPr>
            <a:r>
              <a:rPr lang="en-US" sz="2367" b="1" dirty="0">
                <a:solidFill>
                  <a:prstClr val="white"/>
                </a:solidFill>
                <a:latin typeface="Arial" panose="020B0604020202020204" pitchFamily="34" charset="0"/>
                <a:cs typeface="Arial" panose="020B0604020202020204" pitchFamily="34" charset="0"/>
              </a:rPr>
              <a:t> </a:t>
            </a:r>
            <a:endParaRPr lang="en-AU" sz="2367" b="1" dirty="0">
              <a:solidFill>
                <a:prstClr val="white"/>
              </a:solidFill>
              <a:latin typeface="Arial" panose="020B0604020202020204" pitchFamily="34" charset="0"/>
              <a:cs typeface="Arial" panose="020B0604020202020204" pitchFamily="34" charset="0"/>
            </a:endParaRPr>
          </a:p>
        </p:txBody>
      </p:sp>
      <p:cxnSp>
        <p:nvCxnSpPr>
          <p:cNvPr id="91" name="Straight Connector 90">
            <a:extLst>
              <a:ext uri="{FF2B5EF4-FFF2-40B4-BE49-F238E27FC236}">
                <a16:creationId xmlns:a16="http://schemas.microsoft.com/office/drawing/2014/main" id="{42CC7E3C-8956-41FE-A970-F663F45C7174}"/>
              </a:ext>
            </a:extLst>
          </p:cNvPr>
          <p:cNvCxnSpPr>
            <a:cxnSpLocks/>
          </p:cNvCxnSpPr>
          <p:nvPr/>
        </p:nvCxnSpPr>
        <p:spPr>
          <a:xfrm>
            <a:off x="822880" y="4296574"/>
            <a:ext cx="6944" cy="2540267"/>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05CBC3F5-9F8B-4B8A-9EBB-13302A1939EF}"/>
              </a:ext>
            </a:extLst>
          </p:cNvPr>
          <p:cNvSpPr/>
          <p:nvPr/>
        </p:nvSpPr>
        <p:spPr>
          <a:xfrm>
            <a:off x="12878116" y="6711227"/>
            <a:ext cx="149894" cy="14989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cxnSp>
        <p:nvCxnSpPr>
          <p:cNvPr id="99" name="Straight Connector 98">
            <a:extLst>
              <a:ext uri="{FF2B5EF4-FFF2-40B4-BE49-F238E27FC236}">
                <a16:creationId xmlns:a16="http://schemas.microsoft.com/office/drawing/2014/main" id="{2F52CA05-82D2-4F71-B3F4-9DB8D01A2760}"/>
              </a:ext>
            </a:extLst>
          </p:cNvPr>
          <p:cNvCxnSpPr>
            <a:cxnSpLocks/>
            <a:endCxn id="98" idx="4"/>
          </p:cNvCxnSpPr>
          <p:nvPr/>
        </p:nvCxnSpPr>
        <p:spPr>
          <a:xfrm>
            <a:off x="12953063" y="4296575"/>
            <a:ext cx="0" cy="2564547"/>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21531DE8-186A-40B6-9484-B7D894EF8936}"/>
              </a:ext>
            </a:extLst>
          </p:cNvPr>
          <p:cNvGrpSpPr/>
          <p:nvPr/>
        </p:nvGrpSpPr>
        <p:grpSpPr>
          <a:xfrm rot="10800000">
            <a:off x="4649027" y="7771924"/>
            <a:ext cx="149894" cy="900713"/>
            <a:chOff x="22008390" y="4412261"/>
            <a:chExt cx="149894" cy="900713"/>
          </a:xfrm>
        </p:grpSpPr>
        <p:sp>
          <p:nvSpPr>
            <p:cNvPr id="100" name="Oval 99">
              <a:extLst>
                <a:ext uri="{FF2B5EF4-FFF2-40B4-BE49-F238E27FC236}">
                  <a16:creationId xmlns:a16="http://schemas.microsoft.com/office/drawing/2014/main" id="{C92D2FB0-8583-4C70-BDEC-6657DB4C0E9B}"/>
                </a:ext>
              </a:extLst>
            </p:cNvPr>
            <p:cNvSpPr/>
            <p:nvPr/>
          </p:nvSpPr>
          <p:spPr>
            <a:xfrm>
              <a:off x="22008390" y="5163080"/>
              <a:ext cx="149894" cy="14989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cxnSp>
          <p:nvCxnSpPr>
            <p:cNvPr id="101" name="Straight Connector 100">
              <a:extLst>
                <a:ext uri="{FF2B5EF4-FFF2-40B4-BE49-F238E27FC236}">
                  <a16:creationId xmlns:a16="http://schemas.microsoft.com/office/drawing/2014/main" id="{89D380D2-9364-483E-8AB6-4DDDE552B3FE}"/>
                </a:ext>
              </a:extLst>
            </p:cNvPr>
            <p:cNvCxnSpPr>
              <a:cxnSpLocks/>
            </p:cNvCxnSpPr>
            <p:nvPr/>
          </p:nvCxnSpPr>
          <p:spPr>
            <a:xfrm>
              <a:off x="22092339" y="4412261"/>
              <a:ext cx="0" cy="76727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0" name="Oval 109">
            <a:extLst>
              <a:ext uri="{FF2B5EF4-FFF2-40B4-BE49-F238E27FC236}">
                <a16:creationId xmlns:a16="http://schemas.microsoft.com/office/drawing/2014/main" id="{6DA3D83D-0688-4A40-A641-353E1FD90CCF}"/>
              </a:ext>
            </a:extLst>
          </p:cNvPr>
          <p:cNvSpPr/>
          <p:nvPr/>
        </p:nvSpPr>
        <p:spPr>
          <a:xfrm>
            <a:off x="6518879" y="6710844"/>
            <a:ext cx="149894" cy="14989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cxnSp>
        <p:nvCxnSpPr>
          <p:cNvPr id="111" name="Straight Connector 110">
            <a:extLst>
              <a:ext uri="{FF2B5EF4-FFF2-40B4-BE49-F238E27FC236}">
                <a16:creationId xmlns:a16="http://schemas.microsoft.com/office/drawing/2014/main" id="{22BDA719-CB80-4931-A1E3-17FFC932F6F9}"/>
              </a:ext>
            </a:extLst>
          </p:cNvPr>
          <p:cNvCxnSpPr>
            <a:cxnSpLocks/>
            <a:endCxn id="110" idx="0"/>
          </p:cNvCxnSpPr>
          <p:nvPr/>
        </p:nvCxnSpPr>
        <p:spPr>
          <a:xfrm>
            <a:off x="6593826" y="4221737"/>
            <a:ext cx="0" cy="2489107"/>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127EBAE0-FFD0-49D0-8A34-1DE7EDE0BD33}"/>
              </a:ext>
            </a:extLst>
          </p:cNvPr>
          <p:cNvSpPr/>
          <p:nvPr/>
        </p:nvSpPr>
        <p:spPr>
          <a:xfrm>
            <a:off x="754877" y="6711227"/>
            <a:ext cx="149894" cy="14989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3043" dirty="0">
              <a:solidFill>
                <a:prstClr val="white"/>
              </a:solidFill>
              <a:latin typeface="Calibri" panose="020F0502020204030204"/>
            </a:endParaRPr>
          </a:p>
        </p:txBody>
      </p:sp>
      <p:grpSp>
        <p:nvGrpSpPr>
          <p:cNvPr id="182" name="Group 181">
            <a:extLst>
              <a:ext uri="{FF2B5EF4-FFF2-40B4-BE49-F238E27FC236}">
                <a16:creationId xmlns:a16="http://schemas.microsoft.com/office/drawing/2014/main" id="{16EC7DB3-8D24-4BB5-B884-9B29725FE7A9}"/>
              </a:ext>
            </a:extLst>
          </p:cNvPr>
          <p:cNvGrpSpPr/>
          <p:nvPr/>
        </p:nvGrpSpPr>
        <p:grpSpPr>
          <a:xfrm>
            <a:off x="-4893" y="7018697"/>
            <a:ext cx="4409833" cy="582399"/>
            <a:chOff x="845384" y="4154037"/>
            <a:chExt cx="2755217" cy="344520"/>
          </a:xfrm>
          <a:solidFill>
            <a:srgbClr val="009EAD"/>
          </a:solidFill>
        </p:grpSpPr>
        <p:sp>
          <p:nvSpPr>
            <p:cNvPr id="183" name="Rectangle 182">
              <a:extLst>
                <a:ext uri="{FF2B5EF4-FFF2-40B4-BE49-F238E27FC236}">
                  <a16:creationId xmlns:a16="http://schemas.microsoft.com/office/drawing/2014/main" id="{9C406E1A-01BC-44E2-96EC-18D703592DDE}"/>
                </a:ext>
              </a:extLst>
            </p:cNvPr>
            <p:cNvSpPr/>
            <p:nvPr/>
          </p:nvSpPr>
          <p:spPr>
            <a:xfrm>
              <a:off x="845384" y="4154037"/>
              <a:ext cx="2755217" cy="344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sp>
          <p:nvSpPr>
            <p:cNvPr id="184" name="TextBox 183">
              <a:extLst>
                <a:ext uri="{FF2B5EF4-FFF2-40B4-BE49-F238E27FC236}">
                  <a16:creationId xmlns:a16="http://schemas.microsoft.com/office/drawing/2014/main" id="{B56DAFF8-3B5D-451B-B361-3DFB5B46F1B1}"/>
                </a:ext>
              </a:extLst>
            </p:cNvPr>
            <p:cNvSpPr txBox="1"/>
            <p:nvPr/>
          </p:nvSpPr>
          <p:spPr>
            <a:xfrm>
              <a:off x="1042563" y="4187799"/>
              <a:ext cx="2360859" cy="273099"/>
            </a:xfrm>
            <a:prstGeom prst="rect">
              <a:avLst/>
            </a:prstGeom>
            <a:grpFill/>
          </p:spPr>
          <p:txBody>
            <a:bodyPr wrap="square">
              <a:spAutoFit/>
            </a:bodyPr>
            <a:lstStyle/>
            <a:p>
              <a:pPr algn="ctr" defTabSz="1545793"/>
              <a:r>
                <a:rPr lang="en-AU" sz="2400" b="1" dirty="0">
                  <a:solidFill>
                    <a:prstClr val="white"/>
                  </a:solidFill>
                  <a:latin typeface="Arial" panose="020B0604020202020204" pitchFamily="34" charset="0"/>
                  <a:cs typeface="Arial" panose="020B0604020202020204" pitchFamily="34" charset="0"/>
                </a:rPr>
                <a:t>2014 – 2015</a:t>
              </a:r>
            </a:p>
          </p:txBody>
        </p:sp>
      </p:grpSp>
      <p:sp>
        <p:nvSpPr>
          <p:cNvPr id="231" name="Content Placeholder 8">
            <a:extLst>
              <a:ext uri="{FF2B5EF4-FFF2-40B4-BE49-F238E27FC236}">
                <a16:creationId xmlns:a16="http://schemas.microsoft.com/office/drawing/2014/main" id="{D77527A1-B3B9-4808-A715-A9A2B261D422}"/>
              </a:ext>
            </a:extLst>
          </p:cNvPr>
          <p:cNvSpPr>
            <a:spLocks noGrp="1"/>
          </p:cNvSpPr>
          <p:nvPr>
            <p:ph sz="half" idx="1"/>
          </p:nvPr>
        </p:nvSpPr>
        <p:spPr>
          <a:xfrm>
            <a:off x="750346" y="2355860"/>
            <a:ext cx="21535416" cy="678988"/>
          </a:xfrm>
        </p:spPr>
        <p:txBody>
          <a:bodyPr vert="horz" lIns="170390" tIns="85195" rIns="170390" bIns="85195" rtlCol="0" anchor="t">
            <a:normAutofit/>
          </a:bodyPr>
          <a:lstStyle/>
          <a:p>
            <a:pPr marL="0" lvl="0" indent="0">
              <a:lnSpc>
                <a:spcPct val="100000"/>
              </a:lnSpc>
              <a:spcBef>
                <a:spcPts val="600"/>
              </a:spcBef>
              <a:spcAft>
                <a:spcPts val="600"/>
              </a:spcAft>
              <a:buNone/>
            </a:pPr>
            <a:r>
              <a:rPr lang="en-AU" sz="3200" b="1" dirty="0"/>
              <a:t>We’ve had our current SAP CRM in place since 2016 and it has never been fit for purpose.</a:t>
            </a:r>
            <a:endParaRPr lang="en-AU" sz="3200" dirty="0">
              <a:cs typeface="Arial"/>
            </a:endParaRPr>
          </a:p>
        </p:txBody>
      </p:sp>
      <p:grpSp>
        <p:nvGrpSpPr>
          <p:cNvPr id="232" name="Group 231">
            <a:extLst>
              <a:ext uri="{FF2B5EF4-FFF2-40B4-BE49-F238E27FC236}">
                <a16:creationId xmlns:a16="http://schemas.microsoft.com/office/drawing/2014/main" id="{A9C45349-7C69-49E0-83E3-1BCAC691FB53}"/>
              </a:ext>
            </a:extLst>
          </p:cNvPr>
          <p:cNvGrpSpPr/>
          <p:nvPr/>
        </p:nvGrpSpPr>
        <p:grpSpPr>
          <a:xfrm>
            <a:off x="4568734" y="7018697"/>
            <a:ext cx="4409833" cy="582399"/>
            <a:chOff x="845384" y="4154037"/>
            <a:chExt cx="2755217" cy="344520"/>
          </a:xfrm>
          <a:solidFill>
            <a:srgbClr val="009EAD"/>
          </a:solidFill>
        </p:grpSpPr>
        <p:sp>
          <p:nvSpPr>
            <p:cNvPr id="233" name="Rectangle 232">
              <a:extLst>
                <a:ext uri="{FF2B5EF4-FFF2-40B4-BE49-F238E27FC236}">
                  <a16:creationId xmlns:a16="http://schemas.microsoft.com/office/drawing/2014/main" id="{1AE21247-C647-4B70-A7DD-15BC42B138B5}"/>
                </a:ext>
              </a:extLst>
            </p:cNvPr>
            <p:cNvSpPr/>
            <p:nvPr/>
          </p:nvSpPr>
          <p:spPr>
            <a:xfrm>
              <a:off x="845384" y="4154037"/>
              <a:ext cx="2755217" cy="344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sp>
          <p:nvSpPr>
            <p:cNvPr id="234" name="TextBox 233">
              <a:extLst>
                <a:ext uri="{FF2B5EF4-FFF2-40B4-BE49-F238E27FC236}">
                  <a16:creationId xmlns:a16="http://schemas.microsoft.com/office/drawing/2014/main" id="{3DDD782B-76E5-433E-A87C-D5A03095884C}"/>
                </a:ext>
              </a:extLst>
            </p:cNvPr>
            <p:cNvSpPr txBox="1"/>
            <p:nvPr/>
          </p:nvSpPr>
          <p:spPr>
            <a:xfrm>
              <a:off x="1042563" y="4187799"/>
              <a:ext cx="2360859" cy="273099"/>
            </a:xfrm>
            <a:prstGeom prst="rect">
              <a:avLst/>
            </a:prstGeom>
            <a:grpFill/>
          </p:spPr>
          <p:txBody>
            <a:bodyPr wrap="square">
              <a:spAutoFit/>
            </a:bodyPr>
            <a:lstStyle/>
            <a:p>
              <a:pPr algn="ctr" defTabSz="1545793"/>
              <a:r>
                <a:rPr lang="en-AU" sz="2400" b="1" dirty="0">
                  <a:solidFill>
                    <a:prstClr val="white"/>
                  </a:solidFill>
                  <a:latin typeface="Arial" panose="020B0604020202020204" pitchFamily="34" charset="0"/>
                  <a:cs typeface="Arial" panose="020B0604020202020204" pitchFamily="34" charset="0"/>
                </a:rPr>
                <a:t>2016 – 2017</a:t>
              </a:r>
            </a:p>
          </p:txBody>
        </p:sp>
      </p:grpSp>
      <p:grpSp>
        <p:nvGrpSpPr>
          <p:cNvPr id="235" name="Group 234">
            <a:extLst>
              <a:ext uri="{FF2B5EF4-FFF2-40B4-BE49-F238E27FC236}">
                <a16:creationId xmlns:a16="http://schemas.microsoft.com/office/drawing/2014/main" id="{AD275F28-BC51-4C3E-ACAC-2B2E16874A80}"/>
              </a:ext>
            </a:extLst>
          </p:cNvPr>
          <p:cNvGrpSpPr/>
          <p:nvPr/>
        </p:nvGrpSpPr>
        <p:grpSpPr>
          <a:xfrm>
            <a:off x="9142361" y="7018697"/>
            <a:ext cx="4409833" cy="582399"/>
            <a:chOff x="845384" y="4154037"/>
            <a:chExt cx="2755217" cy="344520"/>
          </a:xfrm>
          <a:solidFill>
            <a:srgbClr val="009EAD"/>
          </a:solidFill>
        </p:grpSpPr>
        <p:sp>
          <p:nvSpPr>
            <p:cNvPr id="236" name="Rectangle 235">
              <a:extLst>
                <a:ext uri="{FF2B5EF4-FFF2-40B4-BE49-F238E27FC236}">
                  <a16:creationId xmlns:a16="http://schemas.microsoft.com/office/drawing/2014/main" id="{26868ED6-4CBF-40DA-AA40-37BBA14EC47A}"/>
                </a:ext>
              </a:extLst>
            </p:cNvPr>
            <p:cNvSpPr/>
            <p:nvPr/>
          </p:nvSpPr>
          <p:spPr>
            <a:xfrm>
              <a:off x="845384" y="4154037"/>
              <a:ext cx="2755217" cy="344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sp>
          <p:nvSpPr>
            <p:cNvPr id="237" name="TextBox 236">
              <a:extLst>
                <a:ext uri="{FF2B5EF4-FFF2-40B4-BE49-F238E27FC236}">
                  <a16:creationId xmlns:a16="http://schemas.microsoft.com/office/drawing/2014/main" id="{A40DBC13-763E-4BE9-B4D3-53E48D34C123}"/>
                </a:ext>
              </a:extLst>
            </p:cNvPr>
            <p:cNvSpPr txBox="1"/>
            <p:nvPr/>
          </p:nvSpPr>
          <p:spPr>
            <a:xfrm>
              <a:off x="1042563" y="4187799"/>
              <a:ext cx="2360859" cy="273099"/>
            </a:xfrm>
            <a:prstGeom prst="rect">
              <a:avLst/>
            </a:prstGeom>
            <a:grpFill/>
          </p:spPr>
          <p:txBody>
            <a:bodyPr wrap="square">
              <a:spAutoFit/>
            </a:bodyPr>
            <a:lstStyle/>
            <a:p>
              <a:pPr algn="ctr" defTabSz="1545793"/>
              <a:r>
                <a:rPr lang="en-AU" sz="2400" b="1" dirty="0">
                  <a:solidFill>
                    <a:prstClr val="white"/>
                  </a:solidFill>
                  <a:latin typeface="Arial" panose="020B0604020202020204" pitchFamily="34" charset="0"/>
                  <a:cs typeface="Arial" panose="020B0604020202020204" pitchFamily="34" charset="0"/>
                </a:rPr>
                <a:t>2018 – 2019</a:t>
              </a:r>
            </a:p>
          </p:txBody>
        </p:sp>
      </p:grpSp>
      <p:grpSp>
        <p:nvGrpSpPr>
          <p:cNvPr id="241" name="Group 240">
            <a:extLst>
              <a:ext uri="{FF2B5EF4-FFF2-40B4-BE49-F238E27FC236}">
                <a16:creationId xmlns:a16="http://schemas.microsoft.com/office/drawing/2014/main" id="{9B5435B5-1252-4F78-94E5-048D0BEE1F36}"/>
              </a:ext>
            </a:extLst>
          </p:cNvPr>
          <p:cNvGrpSpPr/>
          <p:nvPr/>
        </p:nvGrpSpPr>
        <p:grpSpPr>
          <a:xfrm>
            <a:off x="18289615" y="7018697"/>
            <a:ext cx="4409833" cy="582399"/>
            <a:chOff x="845384" y="4154037"/>
            <a:chExt cx="2755217" cy="344520"/>
          </a:xfrm>
        </p:grpSpPr>
        <p:sp>
          <p:nvSpPr>
            <p:cNvPr id="242" name="Rectangle 241">
              <a:extLst>
                <a:ext uri="{FF2B5EF4-FFF2-40B4-BE49-F238E27FC236}">
                  <a16:creationId xmlns:a16="http://schemas.microsoft.com/office/drawing/2014/main" id="{BD7D7F8E-2230-439D-9BD9-51A5CDA36E6E}"/>
                </a:ext>
              </a:extLst>
            </p:cNvPr>
            <p:cNvSpPr/>
            <p:nvPr/>
          </p:nvSpPr>
          <p:spPr>
            <a:xfrm>
              <a:off x="845384" y="4154037"/>
              <a:ext cx="2755217" cy="344520"/>
            </a:xfrm>
            <a:prstGeom prst="rect">
              <a:avLst/>
            </a:prstGeom>
            <a:solidFill>
              <a:srgbClr val="00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sp>
          <p:nvSpPr>
            <p:cNvPr id="243" name="TextBox 242">
              <a:extLst>
                <a:ext uri="{FF2B5EF4-FFF2-40B4-BE49-F238E27FC236}">
                  <a16:creationId xmlns:a16="http://schemas.microsoft.com/office/drawing/2014/main" id="{E831A7A8-F68B-4E01-9A00-6FE320B263FD}"/>
                </a:ext>
              </a:extLst>
            </p:cNvPr>
            <p:cNvSpPr txBox="1"/>
            <p:nvPr/>
          </p:nvSpPr>
          <p:spPr>
            <a:xfrm>
              <a:off x="1042563" y="4187799"/>
              <a:ext cx="2360859" cy="273099"/>
            </a:xfrm>
            <a:prstGeom prst="rect">
              <a:avLst/>
            </a:prstGeom>
            <a:noFill/>
          </p:spPr>
          <p:txBody>
            <a:bodyPr wrap="square">
              <a:spAutoFit/>
            </a:bodyPr>
            <a:lstStyle/>
            <a:p>
              <a:pPr algn="ctr" defTabSz="1545793"/>
              <a:r>
                <a:rPr lang="en-AU" sz="2400" b="1" dirty="0">
                  <a:solidFill>
                    <a:prstClr val="white"/>
                  </a:solidFill>
                  <a:latin typeface="Arial" panose="020B0604020202020204" pitchFamily="34" charset="0"/>
                  <a:cs typeface="Arial" panose="020B0604020202020204" pitchFamily="34" charset="0"/>
                </a:rPr>
                <a:t>2022 – Beyond</a:t>
              </a:r>
            </a:p>
          </p:txBody>
        </p:sp>
      </p:grpSp>
      <p:sp>
        <p:nvSpPr>
          <p:cNvPr id="247" name="TextBox 246">
            <a:extLst>
              <a:ext uri="{FF2B5EF4-FFF2-40B4-BE49-F238E27FC236}">
                <a16:creationId xmlns:a16="http://schemas.microsoft.com/office/drawing/2014/main" id="{C2477A22-C01C-4A89-9201-2D033F24B0A1}"/>
              </a:ext>
            </a:extLst>
          </p:cNvPr>
          <p:cNvSpPr txBox="1"/>
          <p:nvPr/>
        </p:nvSpPr>
        <p:spPr>
          <a:xfrm>
            <a:off x="1382491" y="3432043"/>
            <a:ext cx="3116310" cy="2123658"/>
          </a:xfrm>
          <a:prstGeom prst="rect">
            <a:avLst/>
          </a:prstGeom>
          <a:noFill/>
        </p:spPr>
        <p:txBody>
          <a:bodyPr wrap="square">
            <a:spAutoFit/>
          </a:bodyPr>
          <a:lstStyle/>
          <a:p>
            <a:pPr lvl="2" indent="0">
              <a:spcBef>
                <a:spcPts val="600"/>
              </a:spcBef>
              <a:spcAft>
                <a:spcPts val="1800"/>
              </a:spcAft>
            </a:pPr>
            <a:r>
              <a:rPr lang="en-AU" sz="2200" dirty="0">
                <a:solidFill>
                  <a:schemeClr val="tx1"/>
                </a:solidFill>
                <a:ea typeface="+mn-lt"/>
                <a:cs typeface="+mn-lt"/>
              </a:rPr>
              <a:t>In 2014-15 it was decided that DHS (Services Australia) would build the NDIA's CRM using existing SAP platforms.</a:t>
            </a:r>
          </a:p>
        </p:txBody>
      </p:sp>
      <p:sp>
        <p:nvSpPr>
          <p:cNvPr id="249" name="TextBox 248">
            <a:extLst>
              <a:ext uri="{FF2B5EF4-FFF2-40B4-BE49-F238E27FC236}">
                <a16:creationId xmlns:a16="http://schemas.microsoft.com/office/drawing/2014/main" id="{F3F245B6-ACAF-4C1A-A2EB-0716441B6CBA}"/>
              </a:ext>
            </a:extLst>
          </p:cNvPr>
          <p:cNvSpPr txBox="1"/>
          <p:nvPr/>
        </p:nvSpPr>
        <p:spPr>
          <a:xfrm>
            <a:off x="5249414" y="7681282"/>
            <a:ext cx="2972511" cy="4154984"/>
          </a:xfrm>
          <a:prstGeom prst="rect">
            <a:avLst/>
          </a:prstGeom>
          <a:noFill/>
        </p:spPr>
        <p:txBody>
          <a:bodyPr wrap="square">
            <a:spAutoFit/>
          </a:bodyPr>
          <a:lstStyle/>
          <a:p>
            <a:pPr lvl="2" indent="0">
              <a:spcBef>
                <a:spcPts val="600"/>
              </a:spcBef>
              <a:spcAft>
                <a:spcPts val="1800"/>
              </a:spcAft>
            </a:pPr>
            <a:r>
              <a:rPr lang="en-AU" sz="2200" dirty="0">
                <a:solidFill>
                  <a:schemeClr val="tx1"/>
                </a:solidFill>
                <a:ea typeface="+mn-lt"/>
                <a:cs typeface="+mn-lt"/>
              </a:rPr>
              <a:t>NDIA had to adjust business processes to fit within the new SAP CRM.  This has resulted in a lack of scalability and personalisation interactions, duplication of information gathering and multiple work handover points.</a:t>
            </a:r>
          </a:p>
        </p:txBody>
      </p:sp>
      <p:sp>
        <p:nvSpPr>
          <p:cNvPr id="251" name="TextBox 250">
            <a:extLst>
              <a:ext uri="{FF2B5EF4-FFF2-40B4-BE49-F238E27FC236}">
                <a16:creationId xmlns:a16="http://schemas.microsoft.com/office/drawing/2014/main" id="{C94E3784-2C0E-481B-91D7-EEB6A32BD942}"/>
              </a:ext>
            </a:extLst>
          </p:cNvPr>
          <p:cNvSpPr txBox="1"/>
          <p:nvPr/>
        </p:nvSpPr>
        <p:spPr>
          <a:xfrm>
            <a:off x="7198031" y="3432043"/>
            <a:ext cx="3794923" cy="3139321"/>
          </a:xfrm>
          <a:prstGeom prst="rect">
            <a:avLst/>
          </a:prstGeom>
          <a:noFill/>
        </p:spPr>
        <p:txBody>
          <a:bodyPr wrap="square">
            <a:spAutoFit/>
          </a:bodyPr>
          <a:lstStyle/>
          <a:p>
            <a:pPr lvl="2" indent="0">
              <a:spcBef>
                <a:spcPts val="600"/>
              </a:spcBef>
              <a:spcAft>
                <a:spcPts val="1800"/>
              </a:spcAft>
            </a:pPr>
            <a:r>
              <a:rPr lang="en-AU" sz="2200" dirty="0">
                <a:solidFill>
                  <a:schemeClr val="tx1"/>
                </a:solidFill>
                <a:ea typeface="+mn-lt"/>
                <a:cs typeface="+mn-lt"/>
              </a:rPr>
              <a:t>The SAP CRM does not have a case flow capability.  This means work is easily lost in the system, key staff are not informed of updates and it is impossible to monitor and track against the Participant Service Guarantee.</a:t>
            </a:r>
          </a:p>
        </p:txBody>
      </p:sp>
      <p:sp>
        <p:nvSpPr>
          <p:cNvPr id="253" name="TextBox 252">
            <a:extLst>
              <a:ext uri="{FF2B5EF4-FFF2-40B4-BE49-F238E27FC236}">
                <a16:creationId xmlns:a16="http://schemas.microsoft.com/office/drawing/2014/main" id="{A3349B24-C115-4DA8-8C1B-77E26F6F3789}"/>
              </a:ext>
            </a:extLst>
          </p:cNvPr>
          <p:cNvSpPr txBox="1"/>
          <p:nvPr/>
        </p:nvSpPr>
        <p:spPr>
          <a:xfrm>
            <a:off x="9275252" y="7681282"/>
            <a:ext cx="3808666" cy="2462213"/>
          </a:xfrm>
          <a:prstGeom prst="rect">
            <a:avLst/>
          </a:prstGeom>
          <a:noFill/>
        </p:spPr>
        <p:txBody>
          <a:bodyPr wrap="square">
            <a:spAutoFit/>
          </a:bodyPr>
          <a:lstStyle/>
          <a:p>
            <a:pPr lvl="2" indent="0">
              <a:spcBef>
                <a:spcPts val="600"/>
              </a:spcBef>
              <a:spcAft>
                <a:spcPts val="1800"/>
              </a:spcAft>
            </a:pPr>
            <a:r>
              <a:rPr lang="en-AU" sz="2200" dirty="0">
                <a:solidFill>
                  <a:schemeClr val="tx1"/>
                </a:solidFill>
                <a:ea typeface="+mn-lt"/>
                <a:cs typeface="+mn-lt"/>
              </a:rPr>
              <a:t>The complexity of enhancing SAP CRM, coupled with Services Australia being a shared service with multiple agencies, results in a lengthy lead time for the delivery of enhancements.  </a:t>
            </a:r>
          </a:p>
        </p:txBody>
      </p:sp>
      <p:sp>
        <p:nvSpPr>
          <p:cNvPr id="255" name="TextBox 254">
            <a:extLst>
              <a:ext uri="{FF2B5EF4-FFF2-40B4-BE49-F238E27FC236}">
                <a16:creationId xmlns:a16="http://schemas.microsoft.com/office/drawing/2014/main" id="{9D32F90C-0CCD-4384-AB51-4EC094B4D997}"/>
              </a:ext>
            </a:extLst>
          </p:cNvPr>
          <p:cNvSpPr txBox="1"/>
          <p:nvPr/>
        </p:nvSpPr>
        <p:spPr>
          <a:xfrm>
            <a:off x="13685239" y="3432043"/>
            <a:ext cx="4931033" cy="1446550"/>
          </a:xfrm>
          <a:prstGeom prst="rect">
            <a:avLst/>
          </a:prstGeom>
          <a:noFill/>
        </p:spPr>
        <p:txBody>
          <a:bodyPr wrap="square">
            <a:spAutoFit/>
          </a:bodyPr>
          <a:lstStyle/>
          <a:p>
            <a:pPr lvl="2" indent="0">
              <a:spcBef>
                <a:spcPts val="600"/>
              </a:spcBef>
              <a:spcAft>
                <a:spcPts val="1800"/>
              </a:spcAft>
            </a:pPr>
            <a:r>
              <a:rPr lang="en-AU" sz="2200" dirty="0">
                <a:solidFill>
                  <a:schemeClr val="tx1"/>
                </a:solidFill>
                <a:ea typeface="+mn-lt"/>
                <a:cs typeface="+mn-lt"/>
              </a:rPr>
              <a:t>Operational pressures have resulted in NDIA developing off-system processes for key functions due to the constraints of the current SAP CRM. </a:t>
            </a:r>
          </a:p>
        </p:txBody>
      </p:sp>
      <p:sp>
        <p:nvSpPr>
          <p:cNvPr id="257" name="TextBox 256">
            <a:extLst>
              <a:ext uri="{FF2B5EF4-FFF2-40B4-BE49-F238E27FC236}">
                <a16:creationId xmlns:a16="http://schemas.microsoft.com/office/drawing/2014/main" id="{49C44A28-0312-4B8C-870D-DE3726B3B3C4}"/>
              </a:ext>
            </a:extLst>
          </p:cNvPr>
          <p:cNvSpPr txBox="1"/>
          <p:nvPr/>
        </p:nvSpPr>
        <p:spPr>
          <a:xfrm>
            <a:off x="16150755" y="7726464"/>
            <a:ext cx="3808667" cy="3477875"/>
          </a:xfrm>
          <a:prstGeom prst="rect">
            <a:avLst/>
          </a:prstGeom>
          <a:noFill/>
        </p:spPr>
        <p:txBody>
          <a:bodyPr wrap="square">
            <a:spAutoFit/>
          </a:bodyPr>
          <a:lstStyle/>
          <a:p>
            <a:pPr lvl="2" indent="0">
              <a:spcBef>
                <a:spcPts val="600"/>
              </a:spcBef>
              <a:spcAft>
                <a:spcPts val="1800"/>
              </a:spcAft>
            </a:pPr>
            <a:r>
              <a:rPr lang="en-AU" sz="2200" dirty="0">
                <a:solidFill>
                  <a:schemeClr val="tx1"/>
                </a:solidFill>
                <a:ea typeface="+mn-lt"/>
                <a:cs typeface="+mn-lt"/>
              </a:rPr>
              <a:t>The platform is also at its end-of-life.  This means that performance is heavily degraded with frontline staff often waiting minutes for </a:t>
            </a:r>
            <a:br>
              <a:rPr lang="en-AU" sz="2200" dirty="0">
                <a:solidFill>
                  <a:schemeClr val="tx1"/>
                </a:solidFill>
                <a:ea typeface="+mn-lt"/>
                <a:cs typeface="+mn-lt"/>
              </a:rPr>
            </a:br>
            <a:r>
              <a:rPr lang="en-AU" sz="2200" dirty="0">
                <a:solidFill>
                  <a:schemeClr val="tx1"/>
                </a:solidFill>
                <a:ea typeface="+mn-lt"/>
                <a:cs typeface="+mn-lt"/>
              </a:rPr>
              <a:t>the system to respond.  It can currently take many hours to approve a participant plan </a:t>
            </a:r>
            <a:br>
              <a:rPr lang="en-AU" sz="2200" dirty="0">
                <a:solidFill>
                  <a:schemeClr val="tx1"/>
                </a:solidFill>
                <a:ea typeface="+mn-lt"/>
                <a:cs typeface="+mn-lt"/>
              </a:rPr>
            </a:br>
            <a:r>
              <a:rPr lang="en-AU" sz="2200" dirty="0">
                <a:solidFill>
                  <a:schemeClr val="tx1"/>
                </a:solidFill>
                <a:ea typeface="+mn-lt"/>
                <a:cs typeface="+mn-lt"/>
              </a:rPr>
              <a:t>that has been built.</a:t>
            </a:r>
          </a:p>
        </p:txBody>
      </p:sp>
      <p:grpSp>
        <p:nvGrpSpPr>
          <p:cNvPr id="261" name="Group 260">
            <a:extLst>
              <a:ext uri="{FF2B5EF4-FFF2-40B4-BE49-F238E27FC236}">
                <a16:creationId xmlns:a16="http://schemas.microsoft.com/office/drawing/2014/main" id="{F93C8FE4-74B8-4F10-B05F-113A04A95826}"/>
              </a:ext>
            </a:extLst>
          </p:cNvPr>
          <p:cNvGrpSpPr/>
          <p:nvPr/>
        </p:nvGrpSpPr>
        <p:grpSpPr>
          <a:xfrm rot="10800000">
            <a:off x="8582775" y="7771924"/>
            <a:ext cx="149894" cy="900713"/>
            <a:chOff x="22008390" y="4412261"/>
            <a:chExt cx="149894" cy="900713"/>
          </a:xfrm>
        </p:grpSpPr>
        <p:sp>
          <p:nvSpPr>
            <p:cNvPr id="262" name="Oval 261">
              <a:extLst>
                <a:ext uri="{FF2B5EF4-FFF2-40B4-BE49-F238E27FC236}">
                  <a16:creationId xmlns:a16="http://schemas.microsoft.com/office/drawing/2014/main" id="{2555E401-189F-42E1-A0B6-BD3ECBF8DE5C}"/>
                </a:ext>
              </a:extLst>
            </p:cNvPr>
            <p:cNvSpPr/>
            <p:nvPr/>
          </p:nvSpPr>
          <p:spPr>
            <a:xfrm>
              <a:off x="22008390" y="5163080"/>
              <a:ext cx="149894" cy="14989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cxnSp>
          <p:nvCxnSpPr>
            <p:cNvPr id="263" name="Straight Connector 262">
              <a:extLst>
                <a:ext uri="{FF2B5EF4-FFF2-40B4-BE49-F238E27FC236}">
                  <a16:creationId xmlns:a16="http://schemas.microsoft.com/office/drawing/2014/main" id="{F280B779-791E-45A7-B022-6E2141DB2C41}"/>
                </a:ext>
              </a:extLst>
            </p:cNvPr>
            <p:cNvCxnSpPr>
              <a:cxnSpLocks/>
            </p:cNvCxnSpPr>
            <p:nvPr/>
          </p:nvCxnSpPr>
          <p:spPr>
            <a:xfrm>
              <a:off x="22092339" y="4412261"/>
              <a:ext cx="0" cy="76727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017A814-DA4E-42FF-97D0-01F7F6F8E967}"/>
              </a:ext>
            </a:extLst>
          </p:cNvPr>
          <p:cNvGrpSpPr/>
          <p:nvPr/>
        </p:nvGrpSpPr>
        <p:grpSpPr>
          <a:xfrm>
            <a:off x="13715988" y="7018700"/>
            <a:ext cx="4409833" cy="582399"/>
            <a:chOff x="11448055" y="7018700"/>
            <a:chExt cx="4487398" cy="582399"/>
          </a:xfrm>
        </p:grpSpPr>
        <p:sp>
          <p:nvSpPr>
            <p:cNvPr id="239" name="Rectangle 238">
              <a:extLst>
                <a:ext uri="{FF2B5EF4-FFF2-40B4-BE49-F238E27FC236}">
                  <a16:creationId xmlns:a16="http://schemas.microsoft.com/office/drawing/2014/main" id="{E3DE7907-CB80-4CA6-B255-56CD1029C734}"/>
                </a:ext>
              </a:extLst>
            </p:cNvPr>
            <p:cNvSpPr/>
            <p:nvPr/>
          </p:nvSpPr>
          <p:spPr>
            <a:xfrm>
              <a:off x="11448055" y="7018700"/>
              <a:ext cx="4487398" cy="582399"/>
            </a:xfrm>
            <a:prstGeom prst="rect">
              <a:avLst/>
            </a:prstGeom>
            <a:solidFill>
              <a:srgbClr val="00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sp>
          <p:nvSpPr>
            <p:cNvPr id="264" name="TextBox 263">
              <a:extLst>
                <a:ext uri="{FF2B5EF4-FFF2-40B4-BE49-F238E27FC236}">
                  <a16:creationId xmlns:a16="http://schemas.microsoft.com/office/drawing/2014/main" id="{AD44AE86-7460-4D53-A2CF-C8A6B4D7AF10}"/>
                </a:ext>
              </a:extLst>
            </p:cNvPr>
            <p:cNvSpPr txBox="1"/>
            <p:nvPr/>
          </p:nvSpPr>
          <p:spPr>
            <a:xfrm>
              <a:off x="12138688" y="7075774"/>
              <a:ext cx="3106132" cy="461665"/>
            </a:xfrm>
            <a:prstGeom prst="rect">
              <a:avLst/>
            </a:prstGeom>
            <a:noFill/>
          </p:spPr>
          <p:txBody>
            <a:bodyPr wrap="square">
              <a:spAutoFit/>
            </a:bodyPr>
            <a:lstStyle/>
            <a:p>
              <a:pPr algn="ctr" defTabSz="1545793"/>
              <a:r>
                <a:rPr lang="en-AU" sz="2400" b="1" dirty="0">
                  <a:solidFill>
                    <a:prstClr val="white"/>
                  </a:solidFill>
                  <a:latin typeface="Arial" panose="020B0604020202020204" pitchFamily="34" charset="0"/>
                  <a:cs typeface="Arial" panose="020B0604020202020204" pitchFamily="34" charset="0"/>
                </a:rPr>
                <a:t>2020 – 2021</a:t>
              </a:r>
            </a:p>
          </p:txBody>
        </p:sp>
      </p:grpSp>
      <p:grpSp>
        <p:nvGrpSpPr>
          <p:cNvPr id="265" name="Group 264">
            <a:extLst>
              <a:ext uri="{FF2B5EF4-FFF2-40B4-BE49-F238E27FC236}">
                <a16:creationId xmlns:a16="http://schemas.microsoft.com/office/drawing/2014/main" id="{CF56E208-64C9-4381-A079-B8F49D83D6A5}"/>
              </a:ext>
            </a:extLst>
          </p:cNvPr>
          <p:cNvGrpSpPr/>
          <p:nvPr/>
        </p:nvGrpSpPr>
        <p:grpSpPr>
          <a:xfrm rot="10800000">
            <a:off x="15436429" y="7765300"/>
            <a:ext cx="149894" cy="900713"/>
            <a:chOff x="22008390" y="4412261"/>
            <a:chExt cx="149894" cy="900713"/>
          </a:xfrm>
        </p:grpSpPr>
        <p:sp>
          <p:nvSpPr>
            <p:cNvPr id="266" name="Oval 265">
              <a:extLst>
                <a:ext uri="{FF2B5EF4-FFF2-40B4-BE49-F238E27FC236}">
                  <a16:creationId xmlns:a16="http://schemas.microsoft.com/office/drawing/2014/main" id="{DE832207-7131-4FD2-9670-030074C1E1E2}"/>
                </a:ext>
              </a:extLst>
            </p:cNvPr>
            <p:cNvSpPr/>
            <p:nvPr/>
          </p:nvSpPr>
          <p:spPr>
            <a:xfrm>
              <a:off x="22008390" y="5163080"/>
              <a:ext cx="149894" cy="14989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cxnSp>
          <p:nvCxnSpPr>
            <p:cNvPr id="267" name="Straight Connector 266">
              <a:extLst>
                <a:ext uri="{FF2B5EF4-FFF2-40B4-BE49-F238E27FC236}">
                  <a16:creationId xmlns:a16="http://schemas.microsoft.com/office/drawing/2014/main" id="{E545E81D-F7D5-4D04-A23F-D8AFB47CA90E}"/>
                </a:ext>
              </a:extLst>
            </p:cNvPr>
            <p:cNvCxnSpPr>
              <a:cxnSpLocks/>
            </p:cNvCxnSpPr>
            <p:nvPr/>
          </p:nvCxnSpPr>
          <p:spPr>
            <a:xfrm>
              <a:off x="22092339" y="4412261"/>
              <a:ext cx="0" cy="767272"/>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8" name="Oval 267">
            <a:extLst>
              <a:ext uri="{FF2B5EF4-FFF2-40B4-BE49-F238E27FC236}">
                <a16:creationId xmlns:a16="http://schemas.microsoft.com/office/drawing/2014/main" id="{1269E9A7-DC51-43CA-9403-4EB36B6C74E8}"/>
              </a:ext>
            </a:extLst>
          </p:cNvPr>
          <p:cNvSpPr/>
          <p:nvPr/>
        </p:nvSpPr>
        <p:spPr>
          <a:xfrm>
            <a:off x="20381392" y="6702722"/>
            <a:ext cx="149894" cy="14989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45793"/>
            <a:endParaRPr lang="en-AU" sz="1860" dirty="0">
              <a:solidFill>
                <a:prstClr val="white"/>
              </a:solidFill>
              <a:latin typeface="Calibri" panose="020F0502020204030204"/>
            </a:endParaRPr>
          </a:p>
        </p:txBody>
      </p:sp>
      <p:cxnSp>
        <p:nvCxnSpPr>
          <p:cNvPr id="269" name="Straight Connector 268">
            <a:extLst>
              <a:ext uri="{FF2B5EF4-FFF2-40B4-BE49-F238E27FC236}">
                <a16:creationId xmlns:a16="http://schemas.microsoft.com/office/drawing/2014/main" id="{A9CDEFEC-E781-415C-8465-F6BC0DB4BAFF}"/>
              </a:ext>
            </a:extLst>
          </p:cNvPr>
          <p:cNvCxnSpPr>
            <a:cxnSpLocks/>
            <a:endCxn id="268" idx="0"/>
          </p:cNvCxnSpPr>
          <p:nvPr/>
        </p:nvCxnSpPr>
        <p:spPr>
          <a:xfrm>
            <a:off x="20456339" y="4213615"/>
            <a:ext cx="0" cy="2489107"/>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70" name="Picture 269" descr="PACE CRM logo">
            <a:extLst>
              <a:ext uri="{FF2B5EF4-FFF2-40B4-BE49-F238E27FC236}">
                <a16:creationId xmlns:a16="http://schemas.microsoft.com/office/drawing/2014/main" id="{F6026064-30AF-43BE-B239-5C50BFC6E11B}"/>
              </a:ext>
            </a:extLst>
          </p:cNvPr>
          <p:cNvPicPr/>
          <p:nvPr/>
        </p:nvPicPr>
        <p:blipFill>
          <a:blip r:embed="rId3"/>
          <a:srcRect/>
          <a:stretch/>
        </p:blipFill>
        <p:spPr>
          <a:xfrm>
            <a:off x="19696045" y="3178320"/>
            <a:ext cx="1312118" cy="1100276"/>
          </a:xfrm>
          <a:prstGeom prst="rect">
            <a:avLst/>
          </a:prstGeom>
        </p:spPr>
      </p:pic>
      <p:pic>
        <p:nvPicPr>
          <p:cNvPr id="53" name="Picture 52" descr="Shape, icon&#10;&#10;Description automatically generated">
            <a:extLst>
              <a:ext uri="{FF2B5EF4-FFF2-40B4-BE49-F238E27FC236}">
                <a16:creationId xmlns:a16="http://schemas.microsoft.com/office/drawing/2014/main" id="{AC909408-1D8E-4788-908E-A88ECEFE5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710" y="3374409"/>
            <a:ext cx="712340" cy="712340"/>
          </a:xfrm>
          <a:prstGeom prst="rect">
            <a:avLst/>
          </a:prstGeom>
        </p:spPr>
      </p:pic>
      <p:pic>
        <p:nvPicPr>
          <p:cNvPr id="54" name="Picture 53" descr="Icon&#10;&#10;Description automatically generated">
            <a:extLst>
              <a:ext uri="{FF2B5EF4-FFF2-40B4-BE49-F238E27FC236}">
                <a16:creationId xmlns:a16="http://schemas.microsoft.com/office/drawing/2014/main" id="{19C61FB0-9933-421B-A7D5-1D378F776C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67804" y="8897519"/>
            <a:ext cx="712340" cy="712340"/>
          </a:xfrm>
          <a:prstGeom prst="rect">
            <a:avLst/>
          </a:prstGeom>
        </p:spPr>
      </p:pic>
      <p:pic>
        <p:nvPicPr>
          <p:cNvPr id="55" name="Picture 54" descr="Icon&#10;&#10;Description automatically generated">
            <a:extLst>
              <a:ext uri="{FF2B5EF4-FFF2-40B4-BE49-F238E27FC236}">
                <a16:creationId xmlns:a16="http://schemas.microsoft.com/office/drawing/2014/main" id="{2B7A4DDC-19AF-42E7-920E-6703311CBC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219291" y="3374409"/>
            <a:ext cx="712340" cy="712340"/>
          </a:xfrm>
          <a:prstGeom prst="rect">
            <a:avLst/>
          </a:prstGeom>
        </p:spPr>
      </p:pic>
      <p:pic>
        <p:nvPicPr>
          <p:cNvPr id="56" name="Picture 55" descr="Icon&#10;&#10;Description automatically generated">
            <a:extLst>
              <a:ext uri="{FF2B5EF4-FFF2-40B4-BE49-F238E27FC236}">
                <a16:creationId xmlns:a16="http://schemas.microsoft.com/office/drawing/2014/main" id="{BA509E16-0CD3-4B36-8465-3B4B7DDDCC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305878" y="8897519"/>
            <a:ext cx="712340" cy="712340"/>
          </a:xfrm>
          <a:prstGeom prst="rect">
            <a:avLst/>
          </a:prstGeom>
        </p:spPr>
      </p:pic>
      <p:pic>
        <p:nvPicPr>
          <p:cNvPr id="57" name="Picture 56" descr="Icon&#10;&#10;Description automatically generated">
            <a:extLst>
              <a:ext uri="{FF2B5EF4-FFF2-40B4-BE49-F238E27FC236}">
                <a16:creationId xmlns:a16="http://schemas.microsoft.com/office/drawing/2014/main" id="{129312FF-01DA-485A-900E-B3F75E51F0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58802" y="3374409"/>
            <a:ext cx="760350" cy="760350"/>
          </a:xfrm>
          <a:prstGeom prst="rect">
            <a:avLst/>
          </a:prstGeom>
        </p:spPr>
      </p:pic>
      <p:pic>
        <p:nvPicPr>
          <p:cNvPr id="58" name="Picture 57" descr="Icon&#10;&#10;Description automatically generated">
            <a:extLst>
              <a:ext uri="{FF2B5EF4-FFF2-40B4-BE49-F238E27FC236}">
                <a16:creationId xmlns:a16="http://schemas.microsoft.com/office/drawing/2014/main" id="{BFFBA287-0899-4E87-BB19-5FFE0A1047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5155206" y="8897519"/>
            <a:ext cx="712340" cy="712340"/>
          </a:xfrm>
          <a:prstGeom prst="rect">
            <a:avLst/>
          </a:prstGeom>
        </p:spPr>
      </p:pic>
    </p:spTree>
    <p:extLst>
      <p:ext uri="{BB962C8B-B14F-4D97-AF65-F5344CB8AC3E}">
        <p14:creationId xmlns:p14="http://schemas.microsoft.com/office/powerpoint/2010/main" val="188897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2334-1A45-1A43-A820-AE78747D2693}"/>
              </a:ext>
            </a:extLst>
          </p:cNvPr>
          <p:cNvSpPr>
            <a:spLocks noGrp="1"/>
          </p:cNvSpPr>
          <p:nvPr>
            <p:ph type="title"/>
          </p:nvPr>
        </p:nvSpPr>
        <p:spPr>
          <a:xfrm>
            <a:off x="301850" y="632582"/>
            <a:ext cx="19357170" cy="573520"/>
          </a:xfrm>
        </p:spPr>
        <p:txBody>
          <a:bodyPr>
            <a:noAutofit/>
          </a:bodyPr>
          <a:lstStyle/>
          <a:p>
            <a:pPr>
              <a:lnSpc>
                <a:spcPct val="115000"/>
              </a:lnSpc>
            </a:pPr>
            <a:r>
              <a:rPr lang="en-US" sz="4472" dirty="0">
                <a:solidFill>
                  <a:srgbClr val="6B2976"/>
                </a:solidFill>
              </a:rPr>
              <a:t>Alignment to our Participant Service Improvement Plan</a:t>
            </a:r>
          </a:p>
        </p:txBody>
      </p:sp>
      <p:sp>
        <p:nvSpPr>
          <p:cNvPr id="9" name="Content Placeholder 8"/>
          <p:cNvSpPr>
            <a:spLocks noGrp="1"/>
          </p:cNvSpPr>
          <p:nvPr>
            <p:ph sz="half" idx="4294967295"/>
          </p:nvPr>
        </p:nvSpPr>
        <p:spPr>
          <a:xfrm>
            <a:off x="1111953" y="1885949"/>
            <a:ext cx="10247403" cy="9540143"/>
          </a:xfrm>
        </p:spPr>
        <p:txBody>
          <a:bodyPr vert="horz" lIns="170390" tIns="85195" rIns="170390" bIns="85195" rtlCol="0" anchor="t">
            <a:normAutofit/>
          </a:bodyPr>
          <a:lstStyle/>
          <a:p>
            <a:pPr marL="457200" indent="-457200">
              <a:lnSpc>
                <a:spcPct val="100000"/>
              </a:lnSpc>
              <a:spcBef>
                <a:spcPts val="600"/>
              </a:spcBef>
              <a:spcAft>
                <a:spcPts val="600"/>
              </a:spcAft>
              <a:buFont typeface="Arial" panose="020B0604020202020204" pitchFamily="34" charset="0"/>
              <a:buChar char="•"/>
            </a:pPr>
            <a:r>
              <a:rPr lang="en-AU" sz="2800" dirty="0"/>
              <a:t>We continue to have one goal – to </a:t>
            </a:r>
            <a:r>
              <a:rPr lang="en-AU" sz="2800" b="1" dirty="0"/>
              <a:t>improve participant outcomes and deliver a better NDIS</a:t>
            </a:r>
            <a:r>
              <a:rPr lang="en-AU" sz="2800" dirty="0"/>
              <a:t>.</a:t>
            </a:r>
          </a:p>
          <a:p>
            <a:pPr marL="457200" indent="-457200">
              <a:lnSpc>
                <a:spcPct val="100000"/>
              </a:lnSpc>
              <a:spcBef>
                <a:spcPts val="600"/>
              </a:spcBef>
              <a:spcAft>
                <a:spcPts val="600"/>
              </a:spcAft>
              <a:buFont typeface="Arial" panose="020B0604020202020204" pitchFamily="34" charset="0"/>
              <a:buChar char="•"/>
            </a:pPr>
            <a:endParaRPr lang="en-AU" sz="2800" dirty="0"/>
          </a:p>
          <a:p>
            <a:pPr marL="457200" lvl="0" indent="-457200">
              <a:lnSpc>
                <a:spcPct val="100000"/>
              </a:lnSpc>
              <a:spcBef>
                <a:spcPts val="600"/>
              </a:spcBef>
              <a:spcAft>
                <a:spcPts val="600"/>
              </a:spcAft>
              <a:buFont typeface="Arial" panose="020B0604020202020204" pitchFamily="34" charset="0"/>
              <a:buChar char="•"/>
            </a:pPr>
            <a:r>
              <a:rPr lang="en-AU" sz="2800" dirty="0"/>
              <a:t>We want to remove the internal complexities and barriers in the way we work, to make it easier for our staff and partners to do their job, providing the time and space needed to deliver a quality service for participants.</a:t>
            </a:r>
          </a:p>
          <a:p>
            <a:pPr marL="457200" lvl="0" indent="-457200">
              <a:lnSpc>
                <a:spcPct val="100000"/>
              </a:lnSpc>
              <a:spcBef>
                <a:spcPts val="600"/>
              </a:spcBef>
              <a:spcAft>
                <a:spcPts val="600"/>
              </a:spcAft>
              <a:buFont typeface="Arial" panose="020B0604020202020204" pitchFamily="34" charset="0"/>
              <a:buChar char="•"/>
            </a:pPr>
            <a:endParaRPr lang="en-AU" sz="2800" dirty="0"/>
          </a:p>
          <a:p>
            <a:pPr marL="457200" indent="-457200">
              <a:spcAft>
                <a:spcPts val="1304"/>
              </a:spcAft>
              <a:buFont typeface="Arial" panose="020B0604020202020204" pitchFamily="34" charset="0"/>
              <a:buChar char="•"/>
            </a:pPr>
            <a:r>
              <a:rPr lang="en-AU" sz="2800" dirty="0"/>
              <a:t>These internal process improvements and new CRM business system </a:t>
            </a:r>
            <a:r>
              <a:rPr lang="en-AU" sz="2800" dirty="0">
                <a:ea typeface="+mn-lt"/>
                <a:cs typeface="+mn-lt"/>
              </a:rPr>
              <a:t>is driven by the </a:t>
            </a:r>
            <a:r>
              <a:rPr lang="en-AU" sz="2800" dirty="0">
                <a:ea typeface="+mn-lt"/>
                <a:cs typeface="+mn-lt"/>
                <a:hlinkClick r:id="rId3"/>
              </a:rPr>
              <a:t>Participant Service Improvement Plan</a:t>
            </a:r>
            <a:r>
              <a:rPr lang="en-AU" sz="2800" dirty="0">
                <a:ea typeface="+mn-lt"/>
                <a:cs typeface="+mn-lt"/>
              </a:rPr>
              <a:t>, Service Charter and Participant Service Guarantee. </a:t>
            </a:r>
          </a:p>
          <a:p>
            <a:pPr marL="825434" lvl="1" indent="-457200">
              <a:spcAft>
                <a:spcPts val="1304"/>
              </a:spcAft>
              <a:buFont typeface="Arial" panose="020B0604020202020204" pitchFamily="34" charset="0"/>
              <a:buChar char="•"/>
            </a:pPr>
            <a:r>
              <a:rPr lang="en-AU" sz="2800" dirty="0">
                <a:ea typeface="+mn-lt"/>
                <a:cs typeface="+mn-lt"/>
              </a:rPr>
              <a:t>These document sets out what we are going to do to deliver a Scheme that meets participants’ expectations.</a:t>
            </a:r>
          </a:p>
          <a:p>
            <a:pPr marL="457200" indent="-457200">
              <a:spcAft>
                <a:spcPts val="1304"/>
              </a:spcAft>
              <a:buFont typeface="Arial" panose="020B0604020202020204" pitchFamily="34" charset="0"/>
              <a:buChar char="•"/>
            </a:pPr>
            <a:endParaRPr lang="en-AU" sz="2800" dirty="0">
              <a:ea typeface="+mn-lt"/>
              <a:cs typeface="+mn-lt"/>
            </a:endParaRPr>
          </a:p>
          <a:p>
            <a:pPr marL="457200" indent="-457200">
              <a:spcAft>
                <a:spcPts val="1304"/>
              </a:spcAft>
              <a:buFont typeface="Arial" panose="020B0604020202020204" pitchFamily="34" charset="0"/>
              <a:buChar char="•"/>
            </a:pPr>
            <a:r>
              <a:rPr lang="en-AU" sz="2800" dirty="0">
                <a:ea typeface="+mn-lt"/>
                <a:cs typeface="+mn-lt"/>
              </a:rPr>
              <a:t>This is about improving the way we work, by building better processes and platforms, without changing the NDIS Act or Rules.</a:t>
            </a:r>
          </a:p>
        </p:txBody>
      </p:sp>
      <p:pic>
        <p:nvPicPr>
          <p:cNvPr id="3" name="Picture 2"/>
          <p:cNvPicPr>
            <a:picLocks noChangeAspect="1"/>
          </p:cNvPicPr>
          <p:nvPr/>
        </p:nvPicPr>
        <p:blipFill>
          <a:blip r:embed="rId4"/>
          <a:stretch>
            <a:fillRect/>
          </a:stretch>
        </p:blipFill>
        <p:spPr>
          <a:xfrm>
            <a:off x="13409831" y="1885949"/>
            <a:ext cx="6626418" cy="9338388"/>
          </a:xfrm>
          <a:prstGeom prst="rect">
            <a:avLst/>
          </a:prstGeom>
        </p:spPr>
      </p:pic>
    </p:spTree>
    <p:extLst>
      <p:ext uri="{BB962C8B-B14F-4D97-AF65-F5344CB8AC3E}">
        <p14:creationId xmlns:p14="http://schemas.microsoft.com/office/powerpoint/2010/main" val="22611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IMOCeN22iHfPwmgU.8v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27_ndis template">
  <a:themeElements>
    <a:clrScheme name="Current">
      <a:dk1>
        <a:srgbClr val="000000"/>
      </a:dk1>
      <a:lt1>
        <a:srgbClr val="FFFFFF"/>
      </a:lt1>
      <a:dk2>
        <a:srgbClr val="000000"/>
      </a:dk2>
      <a:lt2>
        <a:srgbClr val="FFFFFF"/>
      </a:lt2>
      <a:accent1>
        <a:srgbClr val="BEB0D0"/>
      </a:accent1>
      <a:accent2>
        <a:srgbClr val="8C74AC"/>
      </a:accent2>
      <a:accent3>
        <a:srgbClr val="6A5288"/>
      </a:accent3>
      <a:accent4>
        <a:srgbClr val="6A2875"/>
      </a:accent4>
      <a:accent5>
        <a:srgbClr val="8AC53F"/>
      </a:accent5>
      <a:accent6>
        <a:srgbClr val="808080"/>
      </a:accent6>
      <a:hlink>
        <a:srgbClr val="6A5288"/>
      </a:hlink>
      <a:folHlink>
        <a:srgbClr val="6A287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9525">
          <a:solidFill>
            <a:schemeClr val="accent6"/>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EB0D0"/>
        </a:accent1>
        <a:accent2>
          <a:srgbClr val="8C74AC"/>
        </a:accent2>
        <a:accent3>
          <a:srgbClr val="6A5288"/>
        </a:accent3>
        <a:accent4>
          <a:srgbClr val="6A2875"/>
        </a:accent4>
        <a:accent5>
          <a:srgbClr val="8AC53F"/>
        </a:accent5>
        <a:accent6>
          <a:srgbClr val="808080"/>
        </a:accent6>
        <a:hlink>
          <a:srgbClr val="6A5288"/>
        </a:hlink>
        <a:folHlink>
          <a:srgbClr val="6A287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dis template.potx" id="{AA9B1951-4608-4F51-A135-3284E7D8B9CC}" vid="{1467FB2D-F630-4D71-BE77-C32513D461F8}"/>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EBEB"/>
        </a:solidFill>
        <a:ln w="12700" cap="flat">
          <a:solidFill>
            <a:srgbClr val="A6AAA9"/>
          </a:solidFill>
          <a:prstDash val="solid"/>
          <a:miter lim="400000"/>
        </a:ln>
        <a:effectLst/>
        <a:sp3d/>
      </a:spPr>
      <a:bodyPr rot="0" spcFirstLastPara="1" vertOverflow="overflow" horzOverflow="overflow" vert="horz" wrap="square" lIns="59263" tIns="59263" rIns="59263" bIns="59263" numCol="1" spcCol="38100" rtlCol="0" anchor="ctr">
        <a:spAutoFit/>
      </a:bodyPr>
      <a:lstStyle>
        <a:defPPr marL="0" marR="0" indent="0" algn="l" defTabSz="653421"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52678" tIns="52678" rIns="52678" bIns="52678" numCol="1" spcCol="38100" rtlCol="0" anchor="ctr">
        <a:spAutoFit/>
      </a:bodyPr>
      <a:lstStyle>
        <a:defPPr marL="0" marR="0" indent="0" algn="l" defTabSz="653421"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3182BA090ACF43B961DAB90C09BD4B" ma:contentTypeVersion="10" ma:contentTypeDescription="Create a new document." ma:contentTypeScope="" ma:versionID="c38941379435a0a0715b24d158f8bd79">
  <xsd:schema xmlns:xsd="http://www.w3.org/2001/XMLSchema" xmlns:xs="http://www.w3.org/2001/XMLSchema" xmlns:p="http://schemas.microsoft.com/office/2006/metadata/properties" xmlns:ns2="5dd43ed8-ba39-4824-8745-1d659faac2d6" xmlns:ns3="d6b5522a-ccb4-41d5-991a-ce4e9adfb97a" targetNamespace="http://schemas.microsoft.com/office/2006/metadata/properties" ma:root="true" ma:fieldsID="b817476562a29a5b6a9276d96caa9b7c" ns2:_="" ns3:_="">
    <xsd:import namespace="5dd43ed8-ba39-4824-8745-1d659faac2d6"/>
    <xsd:import namespace="d6b5522a-ccb4-41d5-991a-ce4e9adfb9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43ed8-ba39-4824-8745-1d659faac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b5522a-ccb4-41d5-991a-ce4e9adfb97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6D9624-0D49-4A6F-96D4-1CD7B6708967}">
  <ds:schemaRefs>
    <ds:schemaRef ds:uri="http://purl.org/dc/terms/"/>
    <ds:schemaRef ds:uri="d6b5522a-ccb4-41d5-991a-ce4e9adfb97a"/>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5dd43ed8-ba39-4824-8745-1d659faac2d6"/>
    <ds:schemaRef ds:uri="http://www.w3.org/XML/1998/namespace"/>
  </ds:schemaRefs>
</ds:datastoreItem>
</file>

<file path=customXml/itemProps2.xml><?xml version="1.0" encoding="utf-8"?>
<ds:datastoreItem xmlns:ds="http://schemas.openxmlformats.org/officeDocument/2006/customXml" ds:itemID="{F8ED590B-7EB1-48FC-898A-59C049957D9E}">
  <ds:schemaRefs>
    <ds:schemaRef ds:uri="http://schemas.microsoft.com/sharepoint/v3/contenttype/forms"/>
  </ds:schemaRefs>
</ds:datastoreItem>
</file>

<file path=customXml/itemProps3.xml><?xml version="1.0" encoding="utf-8"?>
<ds:datastoreItem xmlns:ds="http://schemas.openxmlformats.org/officeDocument/2006/customXml" ds:itemID="{B90710DF-FDD8-46CD-BC8E-6002F86BA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d43ed8-ba39-4824-8745-1d659faac2d6"/>
    <ds:schemaRef ds:uri="d6b5522a-ccb4-41d5-991a-ce4e9adfb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2240</TotalTime>
  <Words>1867</Words>
  <Application>Microsoft Office PowerPoint</Application>
  <PresentationFormat>Custom</PresentationFormat>
  <Paragraphs>170</Paragraphs>
  <Slides>11</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Helvetica Neue</vt:lpstr>
      <vt:lpstr>Arial</vt:lpstr>
      <vt:lpstr>Calibri</vt:lpstr>
      <vt:lpstr>Courier New</vt:lpstr>
      <vt:lpstr>27_ndis template</vt:lpstr>
      <vt:lpstr>think-cell Slide</vt:lpstr>
      <vt:lpstr>Redesigning our systems to improve the participant experience</vt:lpstr>
      <vt:lpstr>Acknowledgement of Country</vt:lpstr>
      <vt:lpstr>Purpose </vt:lpstr>
      <vt:lpstr>What we have heard about our systems </vt:lpstr>
      <vt:lpstr>PowerPoint Presentation</vt:lpstr>
      <vt:lpstr>PowerPoint Presentation</vt:lpstr>
      <vt:lpstr>PowerPoint Presentation</vt:lpstr>
      <vt:lpstr>We are constrained by our current ICT systems</vt:lpstr>
      <vt:lpstr>Alignment to our Participant Service Improvement Plan</vt:lpstr>
      <vt:lpstr>Where we are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Rajni.Dwivedi@ndis.gov.au</dc:creator>
  <cp:lastModifiedBy>O'BRIEN, Garth</cp:lastModifiedBy>
  <cp:revision>207</cp:revision>
  <cp:lastPrinted>2021-11-02T20:38:22Z</cp:lastPrinted>
  <dcterms:modified xsi:type="dcterms:W3CDTF">2022-06-21T23:13:46Z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83f8d7-e91f-4eee-a336-52a8061c0503_Enabled">
    <vt:lpwstr>true</vt:lpwstr>
  </property>
  <property fmtid="{D5CDD505-2E9C-101B-9397-08002B2CF9AE}" pid="3" name="MSIP_Label_2b83f8d7-e91f-4eee-a336-52a8061c0503_SetDate">
    <vt:lpwstr>2021-09-15T04:39:40Z</vt:lpwstr>
  </property>
  <property fmtid="{D5CDD505-2E9C-101B-9397-08002B2CF9AE}" pid="4" name="MSIP_Label_2b83f8d7-e91f-4eee-a336-52a8061c0503_Method">
    <vt:lpwstr>Privileged</vt:lpwstr>
  </property>
  <property fmtid="{D5CDD505-2E9C-101B-9397-08002B2CF9AE}" pid="5" name="MSIP_Label_2b83f8d7-e91f-4eee-a336-52a8061c0503_Name">
    <vt:lpwstr>OFFICIAL</vt:lpwstr>
  </property>
  <property fmtid="{D5CDD505-2E9C-101B-9397-08002B2CF9AE}" pid="6" name="MSIP_Label_2b83f8d7-e91f-4eee-a336-52a8061c0503_SiteId">
    <vt:lpwstr>cd778b65-752d-454a-87cf-b9990fe58993</vt:lpwstr>
  </property>
  <property fmtid="{D5CDD505-2E9C-101B-9397-08002B2CF9AE}" pid="7" name="MSIP_Label_2b83f8d7-e91f-4eee-a336-52a8061c0503_ActionId">
    <vt:lpwstr>14bf3667-f911-4660-ad37-501fd6be7c8c</vt:lpwstr>
  </property>
  <property fmtid="{D5CDD505-2E9C-101B-9397-08002B2CF9AE}" pid="8" name="MSIP_Label_2b83f8d7-e91f-4eee-a336-52a8061c0503_ContentBits">
    <vt:lpwstr>0</vt:lpwstr>
  </property>
  <property fmtid="{D5CDD505-2E9C-101B-9397-08002B2CF9AE}" pid="9" name="ContentTypeId">
    <vt:lpwstr>0x010100703182BA090ACF43B961DAB90C09BD4B</vt:lpwstr>
  </property>
  <property fmtid="{D5CDD505-2E9C-101B-9397-08002B2CF9AE}" pid="10" name="MediaServiceImageTags">
    <vt:lpwstr/>
  </property>
</Properties>
</file>